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65" r:id="rId3"/>
    <p:sldId id="257" r:id="rId4"/>
    <p:sldId id="266" r:id="rId5"/>
    <p:sldId id="267" r:id="rId6"/>
    <p:sldId id="269" r:id="rId7"/>
    <p:sldId id="270" r:id="rId8"/>
    <p:sldId id="271" r:id="rId9"/>
    <p:sldId id="286" r:id="rId10"/>
    <p:sldId id="259" r:id="rId11"/>
    <p:sldId id="279" r:id="rId12"/>
    <p:sldId id="288" r:id="rId13"/>
    <p:sldId id="282" r:id="rId14"/>
    <p:sldId id="274" r:id="rId15"/>
    <p:sldId id="280" r:id="rId16"/>
    <p:sldId id="281" r:id="rId17"/>
    <p:sldId id="289" r:id="rId18"/>
    <p:sldId id="290" r:id="rId19"/>
    <p:sldId id="260" r:id="rId20"/>
    <p:sldId id="275" r:id="rId21"/>
    <p:sldId id="261" r:id="rId22"/>
    <p:sldId id="276" r:id="rId23"/>
    <p:sldId id="291" r:id="rId24"/>
    <p:sldId id="262" r:id="rId25"/>
    <p:sldId id="283" r:id="rId26"/>
    <p:sldId id="287" r:id="rId27"/>
    <p:sldId id="263" r:id="rId28"/>
    <p:sldId id="273" r:id="rId29"/>
    <p:sldId id="272" r:id="rId30"/>
    <p:sldId id="284" r:id="rId31"/>
    <p:sldId id="28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90" autoAdjust="0"/>
  </p:normalViewPr>
  <p:slideViewPr>
    <p:cSldViewPr>
      <p:cViewPr varScale="1">
        <p:scale>
          <a:sx n="94" d="100"/>
          <a:sy n="94" d="100"/>
        </p:scale>
        <p:origin x="-1824" y="-104"/>
      </p:cViewPr>
      <p:guideLst>
        <p:guide orient="horz" pos="2160"/>
        <p:guide pos="2880"/>
      </p:guideLst>
    </p:cSldViewPr>
  </p:slideViewPr>
  <p:outlineViewPr>
    <p:cViewPr>
      <p:scale>
        <a:sx n="33" d="100"/>
        <a:sy n="33" d="100"/>
      </p:scale>
      <p:origin x="0" y="76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8A5381-55BA-1744-BD93-46D6839B3BF3}" type="datetimeFigureOut">
              <a:rPr lang="en-US" smtClean="0"/>
              <a:t>2/19/12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73F290-A1EE-E54D-B8DE-14AD6A2D1FAB}" type="slidenum">
              <a:rPr lang="en-US" smtClean="0"/>
              <a:t>‹#›</a:t>
            </a:fld>
            <a:endParaRPr lang="en-US"/>
          </a:p>
        </p:txBody>
      </p:sp>
    </p:spTree>
    <p:extLst>
      <p:ext uri="{BB962C8B-B14F-4D97-AF65-F5344CB8AC3E}">
        <p14:creationId xmlns:p14="http://schemas.microsoft.com/office/powerpoint/2010/main" val="1709250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spcBef>
                <a:spcPts val="900"/>
              </a:spcBef>
              <a:buSzPct val="125000"/>
              <a:buFont typeface="Helvetica Neue Light" charset="0"/>
              <a:buChar char="•"/>
            </a:pPr>
            <a:endParaRPr lang="en-US" sz="1600" dirty="0">
              <a:solidFill>
                <a:srgbClr val="000000"/>
              </a:solidFill>
              <a:latin typeface="Helvetica Neue Light" charset="0"/>
              <a:cs typeface="Helvetica Neue Light" charset="0"/>
              <a:sym typeface="Helvetica Neue Light"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111125" indent="-111125">
              <a:spcBef>
                <a:spcPts val="900"/>
              </a:spcBef>
              <a:buClr>
                <a:srgbClr val="000000"/>
              </a:buClr>
              <a:buFont typeface="Tahoma" charset="0"/>
              <a:buChar char="•"/>
            </a:pPr>
            <a:r>
              <a:rPr lang="en-US" sz="1600" dirty="0">
                <a:latin typeface="Helvetica Neue Light" charset="0"/>
                <a:cs typeface="Helvetica Neue Light" charset="0"/>
                <a:sym typeface="Helvetica Neue Light" charset="0"/>
              </a:rPr>
              <a:t> </a:t>
            </a:r>
            <a:endParaRPr lang="en-US" sz="1600" dirty="0">
              <a:solidFill>
                <a:srgbClr val="000000"/>
              </a:solidFill>
              <a:latin typeface="Helvetica Neue Light" charset="0"/>
              <a:cs typeface="Helvetica Neue Light" charset="0"/>
              <a:sym typeface="Helvetica Neue Light"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111125" indent="-111125">
              <a:spcBef>
                <a:spcPts val="900"/>
              </a:spcBef>
              <a:buClr>
                <a:srgbClr val="000000"/>
              </a:buClr>
              <a:buFont typeface="Tahoma" charset="0"/>
              <a:buChar char="•"/>
            </a:pPr>
            <a:endParaRPr lang="en-US" sz="1600" dirty="0">
              <a:solidFill>
                <a:srgbClr val="000000"/>
              </a:solidFill>
              <a:latin typeface="Tahoma" charset="0"/>
              <a:cs typeface="Tahoma" charset="0"/>
              <a:sym typeface="Tahom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5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111125" indent="-111125">
              <a:spcBef>
                <a:spcPts val="900"/>
              </a:spcBef>
              <a:buClr>
                <a:srgbClr val="000000"/>
              </a:buClr>
              <a:buFont typeface="Tahoma" charset="0"/>
              <a:buChar char="•"/>
            </a:pPr>
            <a:endParaRPr lang="en-US" sz="1300" dirty="0">
              <a:latin typeface="Verdana" charset="0"/>
              <a:cs typeface="Verdana" charset="0"/>
              <a:sym typeface="Verdan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111125" indent="-111125">
              <a:spcBef>
                <a:spcPts val="900"/>
              </a:spcBef>
              <a:buClr>
                <a:srgbClr val="000000"/>
              </a:buClr>
              <a:buFont typeface="Helvetica Neue Light" charset="0"/>
              <a:buChar char="•"/>
            </a:pPr>
            <a:endParaRPr lang="en-US" sz="1600" dirty="0">
              <a:latin typeface="Helvetica Neue Light" charset="0"/>
              <a:cs typeface="Helvetica Neue Light" charset="0"/>
              <a:sym typeface="Helvetica Neue Light"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25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111125" indent="-111125">
              <a:spcBef>
                <a:spcPts val="900"/>
              </a:spcBef>
              <a:buClr>
                <a:srgbClr val="000000"/>
              </a:buClr>
              <a:buFont typeface="Helvetica Neue Light" charset="0"/>
              <a:buChar char="•"/>
            </a:pPr>
            <a:endParaRPr lang="en-US" sz="1600" dirty="0">
              <a:latin typeface="Helvetica Neue Light" charset="0"/>
              <a:cs typeface="Helvetica Neue Light" charset="0"/>
              <a:sym typeface="Helvetica Neue Light"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16" descr="42-19973150_2_crop.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hasCustomPrompt="1"/>
          </p:nvPr>
        </p:nvSpPr>
        <p:spPr>
          <a:xfrm>
            <a:off x="1303142" y="2255685"/>
            <a:ext cx="4724400" cy="639915"/>
          </a:xfrm>
        </p:spPr>
        <p:txBody>
          <a:bodyPr anchor="t">
            <a:normAutofit/>
          </a:bodyPr>
          <a:lstStyle>
            <a:lvl1pPr>
              <a:defRPr sz="2600"/>
            </a:lvl1pPr>
          </a:lstStyle>
          <a:p>
            <a:r>
              <a:rPr lang="en-US" dirty="0" smtClean="0"/>
              <a:t>Click to edit title</a:t>
            </a:r>
            <a:endParaRPr lang="en-US" dirty="0"/>
          </a:p>
        </p:txBody>
      </p:sp>
      <p:sp>
        <p:nvSpPr>
          <p:cNvPr id="3" name="Subtitle 2"/>
          <p:cNvSpPr>
            <a:spLocks noGrp="1"/>
          </p:cNvSpPr>
          <p:nvPr>
            <p:ph type="subTitle" idx="1" hasCustomPrompt="1"/>
          </p:nvPr>
        </p:nvSpPr>
        <p:spPr>
          <a:xfrm>
            <a:off x="1303142" y="3027036"/>
            <a:ext cx="4183258" cy="478164"/>
          </a:xfrm>
        </p:spPr>
        <p:txBody>
          <a:bodyPr>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presenter</a:t>
            </a:r>
            <a:endParaRPr lang="en-US" dirty="0"/>
          </a:p>
        </p:txBody>
      </p:sp>
      <p:sp>
        <p:nvSpPr>
          <p:cNvPr id="6" name="Slide Number Placeholder 5"/>
          <p:cNvSpPr>
            <a:spLocks noGrp="1"/>
          </p:cNvSpPr>
          <p:nvPr>
            <p:ph type="sldNum" sz="quarter" idx="12"/>
          </p:nvPr>
        </p:nvSpPr>
        <p:spPr/>
        <p:txBody>
          <a:bodyPr/>
          <a:lstStyle/>
          <a:p>
            <a:fld id="{A5D1DC1D-814D-4FF2-9DEF-43ABB609E446}" type="slidenum">
              <a:rPr lang="en-US" smtClean="0"/>
              <a:pPr/>
              <a:t>‹#›</a:t>
            </a:fld>
            <a:endParaRPr lang="en-US"/>
          </a:p>
        </p:txBody>
      </p:sp>
      <p:pic>
        <p:nvPicPr>
          <p:cNvPr id="17" name="Picture 10" descr="Immersion_H_PMS_LG.png"/>
          <p:cNvPicPr>
            <a:picLocks noChangeAspect="1"/>
          </p:cNvPicPr>
          <p:nvPr/>
        </p:nvPicPr>
        <p:blipFill>
          <a:blip r:embed="rId3" cstate="print"/>
          <a:srcRect/>
          <a:stretch>
            <a:fillRect/>
          </a:stretch>
        </p:blipFill>
        <p:spPr bwMode="auto">
          <a:xfrm>
            <a:off x="762000" y="990600"/>
            <a:ext cx="3346450" cy="838200"/>
          </a:xfrm>
          <a:prstGeom prst="rect">
            <a:avLst/>
          </a:prstGeom>
          <a:noFill/>
          <a:ln w="9525">
            <a:noFill/>
            <a:miter lim="800000"/>
            <a:headEnd/>
            <a:tailEnd/>
          </a:ln>
        </p:spPr>
      </p:pic>
      <p:grpSp>
        <p:nvGrpSpPr>
          <p:cNvPr id="4" name="Group 17"/>
          <p:cNvGrpSpPr>
            <a:grpSpLocks/>
          </p:cNvGrpSpPr>
          <p:nvPr/>
        </p:nvGrpSpPr>
        <p:grpSpPr bwMode="auto">
          <a:xfrm>
            <a:off x="1295400" y="3657600"/>
            <a:ext cx="4648200" cy="46038"/>
            <a:chOff x="0" y="4267200"/>
            <a:chExt cx="8991600" cy="76200"/>
          </a:xfrm>
        </p:grpSpPr>
        <p:sp>
          <p:nvSpPr>
            <p:cNvPr id="19" name="Rectangle 7"/>
            <p:cNvSpPr>
              <a:spLocks noChangeArrowheads="1"/>
            </p:cNvSpPr>
            <p:nvPr/>
          </p:nvSpPr>
          <p:spPr bwMode="auto">
            <a:xfrm>
              <a:off x="7543800" y="4267200"/>
              <a:ext cx="1447800" cy="76200"/>
            </a:xfrm>
            <a:prstGeom prst="rect">
              <a:avLst/>
            </a:prstGeom>
            <a:solidFill>
              <a:srgbClr val="007DC3"/>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Tahoma" pitchFamily="34" charset="0"/>
              </a:endParaRPr>
            </a:p>
          </p:txBody>
        </p:sp>
        <p:sp>
          <p:nvSpPr>
            <p:cNvPr id="20" name="Rectangle 11"/>
            <p:cNvSpPr>
              <a:spLocks noChangeArrowheads="1"/>
            </p:cNvSpPr>
            <p:nvPr/>
          </p:nvSpPr>
          <p:spPr bwMode="auto">
            <a:xfrm>
              <a:off x="1508760" y="4267200"/>
              <a:ext cx="1447800" cy="76200"/>
            </a:xfrm>
            <a:prstGeom prst="rect">
              <a:avLst/>
            </a:prstGeom>
            <a:solidFill>
              <a:srgbClr val="6A539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Tahoma" pitchFamily="34" charset="0"/>
              </a:endParaRPr>
            </a:p>
          </p:txBody>
        </p:sp>
        <p:sp>
          <p:nvSpPr>
            <p:cNvPr id="21" name="Rectangle 20"/>
            <p:cNvSpPr/>
            <p:nvPr/>
          </p:nvSpPr>
          <p:spPr bwMode="auto">
            <a:xfrm>
              <a:off x="3018697" y="4267200"/>
              <a:ext cx="1446394" cy="76200"/>
            </a:xfrm>
            <a:prstGeom prst="rect">
              <a:avLst/>
            </a:prstGeom>
            <a:solidFill>
              <a:srgbClr val="000000">
                <a:lumMod val="50000"/>
                <a:lumOff val="50000"/>
              </a:srgbClr>
            </a:solidFill>
            <a:ln w="12700" cap="flat" cmpd="sng" algn="ctr">
              <a:noFill/>
              <a:prstDash val="solid"/>
              <a:round/>
              <a:headEnd type="none" w="med" len="med"/>
              <a:tailEnd type="none" w="med" len="med"/>
            </a:ln>
            <a:effectLst/>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Tahoma" pitchFamily="34" charset="0"/>
                <a:ea typeface="+mn-ea"/>
                <a:cs typeface="+mn-cs"/>
              </a:endParaRPr>
            </a:p>
          </p:txBody>
        </p:sp>
        <p:sp>
          <p:nvSpPr>
            <p:cNvPr id="22" name="Rectangle 14"/>
            <p:cNvSpPr>
              <a:spLocks noChangeArrowheads="1"/>
            </p:cNvSpPr>
            <p:nvPr/>
          </p:nvSpPr>
          <p:spPr bwMode="auto">
            <a:xfrm>
              <a:off x="4526280" y="4267200"/>
              <a:ext cx="1447800" cy="76200"/>
            </a:xfrm>
            <a:prstGeom prst="rect">
              <a:avLst/>
            </a:prstGeom>
            <a:solidFill>
              <a:srgbClr val="5D973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Tahoma" pitchFamily="34" charset="0"/>
              </a:endParaRPr>
            </a:p>
          </p:txBody>
        </p:sp>
        <p:sp>
          <p:nvSpPr>
            <p:cNvPr id="23" name="Rectangle 15"/>
            <p:cNvSpPr>
              <a:spLocks noChangeArrowheads="1"/>
            </p:cNvSpPr>
            <p:nvPr/>
          </p:nvSpPr>
          <p:spPr bwMode="auto">
            <a:xfrm>
              <a:off x="6035040" y="4267200"/>
              <a:ext cx="1447800" cy="76200"/>
            </a:xfrm>
            <a:prstGeom prst="rect">
              <a:avLst/>
            </a:prstGeom>
            <a:solidFill>
              <a:srgbClr val="E08E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Tahoma" pitchFamily="34" charset="0"/>
              </a:endParaRPr>
            </a:p>
          </p:txBody>
        </p:sp>
        <p:sp>
          <p:nvSpPr>
            <p:cNvPr id="24" name="Rectangle 16"/>
            <p:cNvSpPr>
              <a:spLocks noChangeArrowheads="1"/>
            </p:cNvSpPr>
            <p:nvPr/>
          </p:nvSpPr>
          <p:spPr bwMode="auto">
            <a:xfrm>
              <a:off x="0" y="4267200"/>
              <a:ext cx="1447800" cy="76200"/>
            </a:xfrm>
            <a:prstGeom prst="rect">
              <a:avLst/>
            </a:prstGeom>
            <a:solidFill>
              <a:srgbClr val="BF31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tx1"/>
                </a:solidFill>
                <a:effectLst/>
                <a:uLnTx/>
                <a:uFillTx/>
                <a:latin typeface="Tahoma" pitchFamily="34" charset="0"/>
              </a:endParaRPr>
            </a:p>
          </p:txBody>
        </p:sp>
      </p:grpSp>
      <p:sp>
        <p:nvSpPr>
          <p:cNvPr id="26" name="Rectangle 25"/>
          <p:cNvSpPr/>
          <p:nvPr/>
        </p:nvSpPr>
        <p:spPr>
          <a:xfrm>
            <a:off x="1303142" y="4255718"/>
            <a:ext cx="108555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ahoma" pitchFamily="34" charset="0"/>
                <a:ea typeface="+mn-ea"/>
                <a:cs typeface="+mn-cs"/>
              </a:rPr>
              <a:t>NASDAQ: IMMR</a:t>
            </a:r>
            <a:endParaRPr kumimoji="0" lang="en-US" sz="1000" b="0" i="0" u="none" strike="noStrike" kern="1200" cap="none" spc="0" normalizeH="0" baseline="0" noProof="0" dirty="0">
              <a:ln>
                <a:noFill/>
              </a:ln>
              <a:solidFill>
                <a:schemeClr val="tx1"/>
              </a:solidFill>
              <a:effectLst/>
              <a:uLnTx/>
              <a:uFillTx/>
              <a:latin typeface="Tahoma" pitchFamily="34" charset="0"/>
              <a:ea typeface="+mn-ea"/>
              <a:cs typeface="+mn-cs"/>
            </a:endParaRPr>
          </a:p>
        </p:txBody>
      </p:sp>
      <p:sp>
        <p:nvSpPr>
          <p:cNvPr id="30" name="Text Placeholder 29"/>
          <p:cNvSpPr>
            <a:spLocks noGrp="1"/>
          </p:cNvSpPr>
          <p:nvPr>
            <p:ph type="body" sz="quarter" idx="13" hasCustomPrompt="1"/>
          </p:nvPr>
        </p:nvSpPr>
        <p:spPr>
          <a:xfrm>
            <a:off x="1303142" y="3872630"/>
            <a:ext cx="4183258" cy="381000"/>
          </a:xfrm>
        </p:spPr>
        <p:txBody>
          <a:bodyPr>
            <a:noAutofit/>
          </a:bodyPr>
          <a:lstStyle>
            <a:lvl1pPr>
              <a:buNone/>
              <a:defRPr sz="1600">
                <a:solidFill>
                  <a:schemeClr val="tx1"/>
                </a:solidFill>
              </a:defRPr>
            </a:lvl1pPr>
          </a:lstStyle>
          <a:p>
            <a:pPr lvl="0"/>
            <a:r>
              <a:rPr lang="en-US" dirty="0" smtClean="0"/>
              <a:t>Click to edit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14" name="Picture 13" descr="transition2.jpg"/>
          <p:cNvPicPr>
            <a:picLocks noChangeAspect="1"/>
          </p:cNvPicPr>
          <p:nvPr/>
        </p:nvPicPr>
        <p:blipFill>
          <a:blip r:embed="rId2" cstate="print"/>
          <a:stretch>
            <a:fillRect/>
          </a:stretch>
        </p:blipFill>
        <p:spPr>
          <a:xfrm>
            <a:off x="0" y="0"/>
            <a:ext cx="9144000" cy="6858000"/>
          </a:xfrm>
          <a:prstGeom prst="rect">
            <a:avLst/>
          </a:prstGeom>
        </p:spPr>
      </p:pic>
      <p:sp>
        <p:nvSpPr>
          <p:cNvPr id="3" name="Slide Number Placeholder 2"/>
          <p:cNvSpPr>
            <a:spLocks noGrp="1"/>
          </p:cNvSpPr>
          <p:nvPr>
            <p:ph type="sldNum" sz="quarter" idx="10"/>
          </p:nvPr>
        </p:nvSpPr>
        <p:spPr/>
        <p:txBody>
          <a:bodyPr/>
          <a:lstStyle/>
          <a:p>
            <a:fld id="{A5D1DC1D-814D-4FF2-9DEF-43ABB609E446}" type="slidenum">
              <a:rPr lang="en-US" smtClean="0"/>
              <a:pPr/>
              <a:t>‹#›</a:t>
            </a:fld>
            <a:endParaRPr lang="en-US"/>
          </a:p>
        </p:txBody>
      </p:sp>
      <p:sp>
        <p:nvSpPr>
          <p:cNvPr id="5" name="Title 1"/>
          <p:cNvSpPr>
            <a:spLocks noGrp="1"/>
          </p:cNvSpPr>
          <p:nvPr>
            <p:ph type="title" hasCustomPrompt="1"/>
          </p:nvPr>
        </p:nvSpPr>
        <p:spPr>
          <a:xfrm>
            <a:off x="213360" y="3383280"/>
            <a:ext cx="7772400" cy="1362075"/>
          </a:xfrm>
        </p:spPr>
        <p:txBody>
          <a:bodyPr anchor="t">
            <a:normAutofit/>
          </a:bodyPr>
          <a:lstStyle>
            <a:lvl1pPr algn="l">
              <a:defRPr sz="3400" b="0" cap="none" baseline="0">
                <a:solidFill>
                  <a:srgbClr val="404040"/>
                </a:solidFill>
              </a:defRPr>
            </a:lvl1pPr>
          </a:lstStyle>
          <a:p>
            <a:r>
              <a:rPr lang="en-US" dirty="0" smtClean="0"/>
              <a:t>Click to Edit Transition text</a:t>
            </a:r>
            <a:endParaRPr lang="en-US" dirty="0"/>
          </a:p>
        </p:txBody>
      </p:sp>
      <p:sp>
        <p:nvSpPr>
          <p:cNvPr id="6" name="Slide Number Placeholder 5"/>
          <p:cNvSpPr txBox="1">
            <a:spLocks/>
          </p:cNvSpPr>
          <p:nvPr/>
        </p:nvSpPr>
        <p:spPr>
          <a:xfrm>
            <a:off x="6553200" y="6325354"/>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4D87680-D84C-45BC-A50D-07F743379A4D}" type="slidenum">
              <a:rPr kumimoji="0" lang="en-US" sz="800" b="0" i="0" u="none" strike="noStrike" kern="1200" cap="none" spc="0" normalizeH="0" baseline="0" noProof="0" smtClean="0">
                <a:ln>
                  <a:noFill/>
                </a:ln>
                <a:solidFill>
                  <a:schemeClr val="tx1">
                    <a:tint val="75000"/>
                  </a:schemeClr>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chemeClr val="tx1">
                  <a:tint val="75000"/>
                </a:schemeClr>
              </a:solidFill>
              <a:effectLst/>
              <a:uLnTx/>
              <a:uFillTx/>
              <a:latin typeface="Tahoma" pitchFamily="34" charset="0"/>
              <a:ea typeface="+mn-ea"/>
              <a:cs typeface="+mn-cs"/>
            </a:endParaRPr>
          </a:p>
        </p:txBody>
      </p:sp>
      <p:grpSp>
        <p:nvGrpSpPr>
          <p:cNvPr id="2" name="Group 3"/>
          <p:cNvGrpSpPr>
            <a:grpSpLocks/>
          </p:cNvGrpSpPr>
          <p:nvPr/>
        </p:nvGrpSpPr>
        <p:grpSpPr bwMode="auto">
          <a:xfrm>
            <a:off x="304800" y="4144963"/>
            <a:ext cx="4648200" cy="46037"/>
            <a:chOff x="0" y="4267200"/>
            <a:chExt cx="8991600" cy="76200"/>
          </a:xfrm>
        </p:grpSpPr>
        <p:sp>
          <p:nvSpPr>
            <p:cNvPr id="8" name="Rectangle 4"/>
            <p:cNvSpPr>
              <a:spLocks noChangeArrowheads="1"/>
            </p:cNvSpPr>
            <p:nvPr/>
          </p:nvSpPr>
          <p:spPr bwMode="auto">
            <a:xfrm>
              <a:off x="7543800" y="4267200"/>
              <a:ext cx="1447800" cy="76200"/>
            </a:xfrm>
            <a:prstGeom prst="rect">
              <a:avLst/>
            </a:prstGeom>
            <a:solidFill>
              <a:srgbClr val="007DC3"/>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9" name="Rectangle 6"/>
            <p:cNvSpPr>
              <a:spLocks noChangeArrowheads="1"/>
            </p:cNvSpPr>
            <p:nvPr/>
          </p:nvSpPr>
          <p:spPr bwMode="auto">
            <a:xfrm>
              <a:off x="1508760" y="4267200"/>
              <a:ext cx="1447800" cy="76200"/>
            </a:xfrm>
            <a:prstGeom prst="rect">
              <a:avLst/>
            </a:prstGeom>
            <a:solidFill>
              <a:srgbClr val="6A539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0" name="Rectangle 9"/>
            <p:cNvSpPr/>
            <p:nvPr/>
          </p:nvSpPr>
          <p:spPr bwMode="auto">
            <a:xfrm>
              <a:off x="3018697" y="4267200"/>
              <a:ext cx="1446394" cy="76200"/>
            </a:xfrm>
            <a:prstGeom prst="rect">
              <a:avLst/>
            </a:prstGeom>
            <a:solidFill>
              <a:srgbClr val="000000">
                <a:lumMod val="50000"/>
                <a:lumOff val="50000"/>
              </a:srgbClr>
            </a:solidFill>
            <a:ln w="12700" cap="flat" cmpd="sng" algn="ctr">
              <a:noFill/>
              <a:prstDash val="solid"/>
              <a:round/>
              <a:headEnd type="none" w="med" len="med"/>
              <a:tailEnd type="none" w="med" len="med"/>
            </a:ln>
            <a:effectLst/>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4526280" y="4267200"/>
              <a:ext cx="1447800" cy="76200"/>
            </a:xfrm>
            <a:prstGeom prst="rect">
              <a:avLst/>
            </a:prstGeom>
            <a:solidFill>
              <a:srgbClr val="5D973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2" name="Rectangle 9"/>
            <p:cNvSpPr>
              <a:spLocks noChangeArrowheads="1"/>
            </p:cNvSpPr>
            <p:nvPr/>
          </p:nvSpPr>
          <p:spPr bwMode="auto">
            <a:xfrm>
              <a:off x="6035040" y="4267200"/>
              <a:ext cx="1447800" cy="76200"/>
            </a:xfrm>
            <a:prstGeom prst="rect">
              <a:avLst/>
            </a:prstGeom>
            <a:solidFill>
              <a:srgbClr val="E08E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3" name="Rectangle 10"/>
            <p:cNvSpPr>
              <a:spLocks noChangeArrowheads="1"/>
            </p:cNvSpPr>
            <p:nvPr/>
          </p:nvSpPr>
          <p:spPr bwMode="auto">
            <a:xfrm>
              <a:off x="0" y="4267200"/>
              <a:ext cx="1447800" cy="76200"/>
            </a:xfrm>
            <a:prstGeom prst="rect">
              <a:avLst/>
            </a:prstGeom>
            <a:solidFill>
              <a:srgbClr val="BF31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16" name="Picture 15" descr="transition3.jpg"/>
          <p:cNvPicPr>
            <a:picLocks noChangeAspect="1"/>
          </p:cNvPicPr>
          <p:nvPr/>
        </p:nvPicPr>
        <p:blipFill>
          <a:blip r:embed="rId2" cstate="print"/>
          <a:stretch>
            <a:fillRect/>
          </a:stretch>
        </p:blipFill>
        <p:spPr>
          <a:xfrm>
            <a:off x="3166" y="0"/>
            <a:ext cx="9137668" cy="6858000"/>
          </a:xfrm>
          <a:prstGeom prst="rect">
            <a:avLst/>
          </a:prstGeom>
        </p:spPr>
      </p:pic>
      <p:sp>
        <p:nvSpPr>
          <p:cNvPr id="3" name="Slide Number Placeholder 2"/>
          <p:cNvSpPr>
            <a:spLocks noGrp="1"/>
          </p:cNvSpPr>
          <p:nvPr>
            <p:ph type="sldNum" sz="quarter" idx="10"/>
          </p:nvPr>
        </p:nvSpPr>
        <p:spPr/>
        <p:txBody>
          <a:bodyPr/>
          <a:lstStyle/>
          <a:p>
            <a:fld id="{A5D1DC1D-814D-4FF2-9DEF-43ABB609E446}" type="slidenum">
              <a:rPr lang="en-US" smtClean="0"/>
              <a:pPr/>
              <a:t>‹#›</a:t>
            </a:fld>
            <a:endParaRPr lang="en-US"/>
          </a:p>
        </p:txBody>
      </p:sp>
      <p:sp>
        <p:nvSpPr>
          <p:cNvPr id="5" name="Title 1"/>
          <p:cNvSpPr>
            <a:spLocks noGrp="1"/>
          </p:cNvSpPr>
          <p:nvPr>
            <p:ph type="title" hasCustomPrompt="1"/>
          </p:nvPr>
        </p:nvSpPr>
        <p:spPr>
          <a:xfrm>
            <a:off x="213360" y="3383280"/>
            <a:ext cx="7772400" cy="1362075"/>
          </a:xfrm>
        </p:spPr>
        <p:txBody>
          <a:bodyPr anchor="t">
            <a:normAutofit/>
          </a:bodyPr>
          <a:lstStyle>
            <a:lvl1pPr algn="l">
              <a:defRPr sz="3400" b="0" cap="none" baseline="0">
                <a:solidFill>
                  <a:srgbClr val="404040"/>
                </a:solidFill>
              </a:defRPr>
            </a:lvl1pPr>
          </a:lstStyle>
          <a:p>
            <a:r>
              <a:rPr lang="en-US" dirty="0" smtClean="0"/>
              <a:t>Click to Edit Transition text</a:t>
            </a:r>
            <a:endParaRPr lang="en-US" dirty="0"/>
          </a:p>
        </p:txBody>
      </p:sp>
      <p:sp>
        <p:nvSpPr>
          <p:cNvPr id="6" name="Slide Number Placeholder 5"/>
          <p:cNvSpPr txBox="1">
            <a:spLocks/>
          </p:cNvSpPr>
          <p:nvPr/>
        </p:nvSpPr>
        <p:spPr>
          <a:xfrm>
            <a:off x="6553200" y="6325354"/>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4D87680-D84C-45BC-A50D-07F743379A4D}" type="slidenum">
              <a:rPr kumimoji="0" lang="en-US" sz="800" b="0" i="0" u="none" strike="noStrike" kern="1200" cap="none" spc="0" normalizeH="0" baseline="0" noProof="0" smtClean="0">
                <a:ln>
                  <a:noFill/>
                </a:ln>
                <a:solidFill>
                  <a:schemeClr val="tx1">
                    <a:tint val="75000"/>
                  </a:schemeClr>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chemeClr val="tx1">
                  <a:tint val="75000"/>
                </a:schemeClr>
              </a:solidFill>
              <a:effectLst/>
              <a:uLnTx/>
              <a:uFillTx/>
              <a:latin typeface="Tahoma" pitchFamily="34" charset="0"/>
              <a:ea typeface="+mn-ea"/>
              <a:cs typeface="+mn-cs"/>
            </a:endParaRPr>
          </a:p>
        </p:txBody>
      </p:sp>
      <p:grpSp>
        <p:nvGrpSpPr>
          <p:cNvPr id="2" name="Group 3"/>
          <p:cNvGrpSpPr>
            <a:grpSpLocks/>
          </p:cNvGrpSpPr>
          <p:nvPr/>
        </p:nvGrpSpPr>
        <p:grpSpPr bwMode="auto">
          <a:xfrm>
            <a:off x="304800" y="4144963"/>
            <a:ext cx="4648200" cy="46037"/>
            <a:chOff x="0" y="4267200"/>
            <a:chExt cx="8991600" cy="76200"/>
          </a:xfrm>
        </p:grpSpPr>
        <p:sp>
          <p:nvSpPr>
            <p:cNvPr id="8" name="Rectangle 4"/>
            <p:cNvSpPr>
              <a:spLocks noChangeArrowheads="1"/>
            </p:cNvSpPr>
            <p:nvPr/>
          </p:nvSpPr>
          <p:spPr bwMode="auto">
            <a:xfrm>
              <a:off x="7543800" y="4267200"/>
              <a:ext cx="1447800" cy="76200"/>
            </a:xfrm>
            <a:prstGeom prst="rect">
              <a:avLst/>
            </a:prstGeom>
            <a:solidFill>
              <a:srgbClr val="007DC3"/>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9" name="Rectangle 6"/>
            <p:cNvSpPr>
              <a:spLocks noChangeArrowheads="1"/>
            </p:cNvSpPr>
            <p:nvPr/>
          </p:nvSpPr>
          <p:spPr bwMode="auto">
            <a:xfrm>
              <a:off x="1508760" y="4267200"/>
              <a:ext cx="1447800" cy="76200"/>
            </a:xfrm>
            <a:prstGeom prst="rect">
              <a:avLst/>
            </a:prstGeom>
            <a:solidFill>
              <a:srgbClr val="6A539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0" name="Rectangle 9"/>
            <p:cNvSpPr/>
            <p:nvPr/>
          </p:nvSpPr>
          <p:spPr bwMode="auto">
            <a:xfrm>
              <a:off x="3018697" y="4267200"/>
              <a:ext cx="1446394" cy="76200"/>
            </a:xfrm>
            <a:prstGeom prst="rect">
              <a:avLst/>
            </a:prstGeom>
            <a:solidFill>
              <a:srgbClr val="000000">
                <a:lumMod val="50000"/>
                <a:lumOff val="50000"/>
              </a:srgbClr>
            </a:solidFill>
            <a:ln w="12700" cap="flat" cmpd="sng" algn="ctr">
              <a:noFill/>
              <a:prstDash val="solid"/>
              <a:round/>
              <a:headEnd type="none" w="med" len="med"/>
              <a:tailEnd type="none" w="med" len="med"/>
            </a:ln>
            <a:effectLst/>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4526280" y="4267200"/>
              <a:ext cx="1447800" cy="76200"/>
            </a:xfrm>
            <a:prstGeom prst="rect">
              <a:avLst/>
            </a:prstGeom>
            <a:solidFill>
              <a:srgbClr val="5D973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2" name="Rectangle 9"/>
            <p:cNvSpPr>
              <a:spLocks noChangeArrowheads="1"/>
            </p:cNvSpPr>
            <p:nvPr/>
          </p:nvSpPr>
          <p:spPr bwMode="auto">
            <a:xfrm>
              <a:off x="6035040" y="4267200"/>
              <a:ext cx="1447800" cy="76200"/>
            </a:xfrm>
            <a:prstGeom prst="rect">
              <a:avLst/>
            </a:prstGeom>
            <a:solidFill>
              <a:srgbClr val="E08E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3" name="Rectangle 10"/>
            <p:cNvSpPr>
              <a:spLocks noChangeArrowheads="1"/>
            </p:cNvSpPr>
            <p:nvPr/>
          </p:nvSpPr>
          <p:spPr bwMode="auto">
            <a:xfrm>
              <a:off x="0" y="4267200"/>
              <a:ext cx="1447800" cy="76200"/>
            </a:xfrm>
            <a:prstGeom prst="rect">
              <a:avLst/>
            </a:prstGeom>
            <a:solidFill>
              <a:srgbClr val="BF31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17" name="Picture 16" descr="transition4.jpg"/>
          <p:cNvPicPr>
            <a:picLocks noChangeAspect="1"/>
          </p:cNvPicPr>
          <p:nvPr/>
        </p:nvPicPr>
        <p:blipFill>
          <a:blip r:embed="rId2" cstate="print"/>
          <a:stretch>
            <a:fillRect/>
          </a:stretch>
        </p:blipFill>
        <p:spPr>
          <a:xfrm>
            <a:off x="3166" y="0"/>
            <a:ext cx="9137668" cy="6858000"/>
          </a:xfrm>
          <a:prstGeom prst="rect">
            <a:avLst/>
          </a:prstGeom>
        </p:spPr>
      </p:pic>
      <p:sp>
        <p:nvSpPr>
          <p:cNvPr id="3" name="Slide Number Placeholder 2"/>
          <p:cNvSpPr>
            <a:spLocks noGrp="1"/>
          </p:cNvSpPr>
          <p:nvPr>
            <p:ph type="sldNum" sz="quarter" idx="10"/>
          </p:nvPr>
        </p:nvSpPr>
        <p:spPr/>
        <p:txBody>
          <a:bodyPr/>
          <a:lstStyle/>
          <a:p>
            <a:fld id="{A5D1DC1D-814D-4FF2-9DEF-43ABB609E446}" type="slidenum">
              <a:rPr lang="en-US" smtClean="0"/>
              <a:pPr/>
              <a:t>‹#›</a:t>
            </a:fld>
            <a:endParaRPr lang="en-US"/>
          </a:p>
        </p:txBody>
      </p:sp>
      <p:sp>
        <p:nvSpPr>
          <p:cNvPr id="5" name="Title 1"/>
          <p:cNvSpPr>
            <a:spLocks noGrp="1"/>
          </p:cNvSpPr>
          <p:nvPr>
            <p:ph type="title" hasCustomPrompt="1"/>
          </p:nvPr>
        </p:nvSpPr>
        <p:spPr>
          <a:xfrm>
            <a:off x="213360" y="3383280"/>
            <a:ext cx="7772400" cy="1362075"/>
          </a:xfrm>
        </p:spPr>
        <p:txBody>
          <a:bodyPr anchor="t">
            <a:normAutofit/>
          </a:bodyPr>
          <a:lstStyle>
            <a:lvl1pPr algn="l">
              <a:defRPr sz="3400" b="0" cap="none" baseline="0">
                <a:solidFill>
                  <a:schemeClr val="bg1"/>
                </a:solidFill>
              </a:defRPr>
            </a:lvl1pPr>
          </a:lstStyle>
          <a:p>
            <a:r>
              <a:rPr lang="en-US" dirty="0" smtClean="0"/>
              <a:t>Click to Edit Transition text</a:t>
            </a:r>
            <a:endParaRPr lang="en-US" dirty="0"/>
          </a:p>
        </p:txBody>
      </p:sp>
      <p:sp>
        <p:nvSpPr>
          <p:cNvPr id="6" name="Slide Number Placeholder 5"/>
          <p:cNvSpPr txBox="1">
            <a:spLocks/>
          </p:cNvSpPr>
          <p:nvPr/>
        </p:nvSpPr>
        <p:spPr>
          <a:xfrm>
            <a:off x="6553200" y="6325354"/>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4D87680-D84C-45BC-A50D-07F743379A4D}" type="slidenum">
              <a:rPr kumimoji="0" lang="en-US" sz="800" b="0" i="0" u="none" strike="noStrike" kern="1200" cap="none" spc="0" normalizeH="0" baseline="0" noProof="0" smtClean="0">
                <a:ln>
                  <a:noFill/>
                </a:ln>
                <a:solidFill>
                  <a:schemeClr val="tx1">
                    <a:tint val="75000"/>
                  </a:schemeClr>
                </a:solidFill>
                <a:effectLst/>
                <a:uLnTx/>
                <a:uFillTx/>
                <a:latin typeface="Tahoma"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chemeClr val="tx1">
                  <a:tint val="75000"/>
                </a:schemeClr>
              </a:solidFill>
              <a:effectLst/>
              <a:uLnTx/>
              <a:uFillTx/>
              <a:latin typeface="Tahoma" pitchFamily="34" charset="0"/>
              <a:ea typeface="+mn-ea"/>
              <a:cs typeface="+mn-cs"/>
            </a:endParaRPr>
          </a:p>
        </p:txBody>
      </p:sp>
      <p:grpSp>
        <p:nvGrpSpPr>
          <p:cNvPr id="2" name="Group 3"/>
          <p:cNvGrpSpPr>
            <a:grpSpLocks/>
          </p:cNvGrpSpPr>
          <p:nvPr/>
        </p:nvGrpSpPr>
        <p:grpSpPr bwMode="auto">
          <a:xfrm>
            <a:off x="304800" y="4144963"/>
            <a:ext cx="4648200" cy="46037"/>
            <a:chOff x="0" y="4267200"/>
            <a:chExt cx="8991600" cy="76200"/>
          </a:xfrm>
        </p:grpSpPr>
        <p:sp>
          <p:nvSpPr>
            <p:cNvPr id="8" name="Rectangle 4"/>
            <p:cNvSpPr>
              <a:spLocks noChangeArrowheads="1"/>
            </p:cNvSpPr>
            <p:nvPr/>
          </p:nvSpPr>
          <p:spPr bwMode="auto">
            <a:xfrm>
              <a:off x="7543800" y="4267200"/>
              <a:ext cx="1447800" cy="76200"/>
            </a:xfrm>
            <a:prstGeom prst="rect">
              <a:avLst/>
            </a:prstGeom>
            <a:solidFill>
              <a:srgbClr val="007DC3"/>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9" name="Rectangle 6"/>
            <p:cNvSpPr>
              <a:spLocks noChangeArrowheads="1"/>
            </p:cNvSpPr>
            <p:nvPr/>
          </p:nvSpPr>
          <p:spPr bwMode="auto">
            <a:xfrm>
              <a:off x="1508760" y="4267200"/>
              <a:ext cx="1447800" cy="76200"/>
            </a:xfrm>
            <a:prstGeom prst="rect">
              <a:avLst/>
            </a:prstGeom>
            <a:solidFill>
              <a:srgbClr val="6A539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0" name="Rectangle 9"/>
            <p:cNvSpPr/>
            <p:nvPr/>
          </p:nvSpPr>
          <p:spPr bwMode="auto">
            <a:xfrm>
              <a:off x="3018697" y="4267200"/>
              <a:ext cx="1446394" cy="76200"/>
            </a:xfrm>
            <a:prstGeom prst="rect">
              <a:avLst/>
            </a:prstGeom>
            <a:solidFill>
              <a:srgbClr val="000000">
                <a:lumMod val="50000"/>
                <a:lumOff val="50000"/>
              </a:srgbClr>
            </a:solidFill>
            <a:ln w="12700" cap="flat" cmpd="sng" algn="ctr">
              <a:noFill/>
              <a:prstDash val="solid"/>
              <a:round/>
              <a:headEnd type="none" w="med" len="med"/>
              <a:tailEnd type="none" w="med" len="med"/>
            </a:ln>
            <a:effectLst/>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a typeface="+mn-ea"/>
                <a:cs typeface="+mn-cs"/>
              </a:endParaRPr>
            </a:p>
          </p:txBody>
        </p:sp>
        <p:sp>
          <p:nvSpPr>
            <p:cNvPr id="11" name="Rectangle 8"/>
            <p:cNvSpPr>
              <a:spLocks noChangeArrowheads="1"/>
            </p:cNvSpPr>
            <p:nvPr/>
          </p:nvSpPr>
          <p:spPr bwMode="auto">
            <a:xfrm>
              <a:off x="4526280" y="4267200"/>
              <a:ext cx="1447800" cy="76200"/>
            </a:xfrm>
            <a:prstGeom prst="rect">
              <a:avLst/>
            </a:prstGeom>
            <a:solidFill>
              <a:srgbClr val="5D973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2" name="Rectangle 9"/>
            <p:cNvSpPr>
              <a:spLocks noChangeArrowheads="1"/>
            </p:cNvSpPr>
            <p:nvPr/>
          </p:nvSpPr>
          <p:spPr bwMode="auto">
            <a:xfrm>
              <a:off x="6035040" y="4267200"/>
              <a:ext cx="1447800" cy="76200"/>
            </a:xfrm>
            <a:prstGeom prst="rect">
              <a:avLst/>
            </a:prstGeom>
            <a:solidFill>
              <a:srgbClr val="E08E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3" name="Rectangle 10"/>
            <p:cNvSpPr>
              <a:spLocks noChangeArrowheads="1"/>
            </p:cNvSpPr>
            <p:nvPr/>
          </p:nvSpPr>
          <p:spPr bwMode="auto">
            <a:xfrm>
              <a:off x="0" y="4267200"/>
              <a:ext cx="1447800" cy="76200"/>
            </a:xfrm>
            <a:prstGeom prst="rect">
              <a:avLst/>
            </a:prstGeom>
            <a:solidFill>
              <a:srgbClr val="BF31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5D1DC1D-814D-4FF2-9DEF-43ABB609E446}" type="slidenum">
              <a:rPr lang="en-US" smtClean="0"/>
              <a:pPr/>
              <a:t>‹#›</a:t>
            </a:fld>
            <a:endParaRPr lang="en-US"/>
          </a:p>
        </p:txBody>
      </p:sp>
      <p:grpSp>
        <p:nvGrpSpPr>
          <p:cNvPr id="4" name="Group 21"/>
          <p:cNvGrpSpPr>
            <a:grpSpLocks/>
          </p:cNvGrpSpPr>
          <p:nvPr/>
        </p:nvGrpSpPr>
        <p:grpSpPr bwMode="auto">
          <a:xfrm>
            <a:off x="228600" y="3886200"/>
            <a:ext cx="2085975" cy="1676400"/>
            <a:chOff x="228600" y="3810000"/>
            <a:chExt cx="2086498" cy="1676399"/>
          </a:xfrm>
        </p:grpSpPr>
        <p:sp>
          <p:nvSpPr>
            <p:cNvPr id="17" name="Rectangle 51"/>
            <p:cNvSpPr>
              <a:spLocks noChangeArrowheads="1"/>
            </p:cNvSpPr>
            <p:nvPr/>
          </p:nvSpPr>
          <p:spPr bwMode="auto">
            <a:xfrm>
              <a:off x="228600" y="3810000"/>
              <a:ext cx="2086498" cy="1676399"/>
            </a:xfrm>
            <a:prstGeom prst="rect">
              <a:avLst/>
            </a:prstGeom>
            <a:solidFill>
              <a:srgbClr val="FFFFFF"/>
            </a:solidFill>
            <a:ln w="9525">
              <a:solidFill>
                <a:srgbClr val="FFFFFF">
                  <a:lumMod val="65000"/>
                </a:srgbClr>
              </a:solidFill>
              <a:miter lim="800000"/>
              <a:headEnd/>
              <a:tailEnd/>
            </a:ln>
            <a:effectLst>
              <a:outerShdw blurRad="114300" dist="88900" dir="2700000">
                <a:srgbClr val="000000">
                  <a:alpha val="41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ahoma" pitchFamily="34" charset="0"/>
                <a:ea typeface="ＭＳ Ｐゴシック" charset="-128"/>
                <a:cs typeface="ＭＳ Ｐゴシック" charset="-128"/>
              </a:endParaRPr>
            </a:p>
          </p:txBody>
        </p:sp>
        <p:pic>
          <p:nvPicPr>
            <p:cNvPr id="18" name="Picture 20" descr="cactus_1.jpg"/>
            <p:cNvPicPr>
              <a:picLocks noChangeAspect="1"/>
            </p:cNvPicPr>
            <p:nvPr/>
          </p:nvPicPr>
          <p:blipFill>
            <a:blip r:embed="rId2" cstate="print"/>
            <a:srcRect/>
            <a:stretch>
              <a:fillRect/>
            </a:stretch>
          </p:blipFill>
          <p:spPr bwMode="auto">
            <a:xfrm>
              <a:off x="293441" y="3874007"/>
              <a:ext cx="1956816" cy="1548384"/>
            </a:xfrm>
            <a:prstGeom prst="rect">
              <a:avLst/>
            </a:prstGeom>
            <a:noFill/>
            <a:ln w="9525">
              <a:noFill/>
              <a:miter lim="800000"/>
              <a:headEnd/>
              <a:tailEnd/>
            </a:ln>
          </p:spPr>
        </p:pic>
      </p:grpSp>
      <p:grpSp>
        <p:nvGrpSpPr>
          <p:cNvPr id="5" name="Group 23"/>
          <p:cNvGrpSpPr>
            <a:grpSpLocks/>
          </p:cNvGrpSpPr>
          <p:nvPr/>
        </p:nvGrpSpPr>
        <p:grpSpPr bwMode="auto">
          <a:xfrm rot="-194479">
            <a:off x="2408238" y="3790950"/>
            <a:ext cx="2085975" cy="1676400"/>
            <a:chOff x="2057400" y="3810000"/>
            <a:chExt cx="2086498" cy="1676399"/>
          </a:xfrm>
        </p:grpSpPr>
        <p:sp>
          <p:nvSpPr>
            <p:cNvPr id="20" name="Rectangle 51"/>
            <p:cNvSpPr>
              <a:spLocks noChangeArrowheads="1"/>
            </p:cNvSpPr>
            <p:nvPr/>
          </p:nvSpPr>
          <p:spPr bwMode="auto">
            <a:xfrm>
              <a:off x="2057400" y="3810000"/>
              <a:ext cx="2086498" cy="1676399"/>
            </a:xfrm>
            <a:prstGeom prst="rect">
              <a:avLst/>
            </a:prstGeom>
            <a:solidFill>
              <a:srgbClr val="FFFFFF"/>
            </a:solidFill>
            <a:ln w="9525">
              <a:solidFill>
                <a:srgbClr val="FFFFFF">
                  <a:lumMod val="65000"/>
                </a:srgbClr>
              </a:solidFill>
              <a:miter lim="800000"/>
              <a:headEnd/>
              <a:tailEnd/>
            </a:ln>
            <a:effectLst>
              <a:outerShdw blurRad="114300" dist="88900" dir="2700000">
                <a:srgbClr val="000000">
                  <a:alpha val="41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ahoma" pitchFamily="34" charset="0"/>
                <a:ea typeface="ＭＳ Ｐゴシック" charset="-128"/>
                <a:cs typeface="ＭＳ Ｐゴシック" charset="-128"/>
              </a:endParaRPr>
            </a:p>
          </p:txBody>
        </p:sp>
        <p:pic>
          <p:nvPicPr>
            <p:cNvPr id="21" name="Picture 22" descr="cactus_2.jpg"/>
            <p:cNvPicPr>
              <a:picLocks noChangeAspect="1"/>
            </p:cNvPicPr>
            <p:nvPr/>
          </p:nvPicPr>
          <p:blipFill>
            <a:blip r:embed="rId3" cstate="print"/>
            <a:srcRect/>
            <a:stretch>
              <a:fillRect/>
            </a:stretch>
          </p:blipFill>
          <p:spPr bwMode="auto">
            <a:xfrm>
              <a:off x="2122241" y="3874007"/>
              <a:ext cx="1956816" cy="1548384"/>
            </a:xfrm>
            <a:prstGeom prst="rect">
              <a:avLst/>
            </a:prstGeom>
            <a:noFill/>
            <a:ln w="9525">
              <a:noFill/>
              <a:miter lim="800000"/>
              <a:headEnd/>
              <a:tailEnd/>
            </a:ln>
          </p:spPr>
        </p:pic>
      </p:grpSp>
      <p:grpSp>
        <p:nvGrpSpPr>
          <p:cNvPr id="6" name="Group 25"/>
          <p:cNvGrpSpPr>
            <a:grpSpLocks/>
          </p:cNvGrpSpPr>
          <p:nvPr/>
        </p:nvGrpSpPr>
        <p:grpSpPr bwMode="auto">
          <a:xfrm rot="221480">
            <a:off x="4624388" y="3798888"/>
            <a:ext cx="2085975" cy="1676400"/>
            <a:chOff x="4419600" y="3810000"/>
            <a:chExt cx="2086498" cy="1676399"/>
          </a:xfrm>
        </p:grpSpPr>
        <p:sp>
          <p:nvSpPr>
            <p:cNvPr id="23" name="Rectangle 51"/>
            <p:cNvSpPr>
              <a:spLocks noChangeArrowheads="1"/>
            </p:cNvSpPr>
            <p:nvPr/>
          </p:nvSpPr>
          <p:spPr bwMode="auto">
            <a:xfrm>
              <a:off x="4419600" y="3810000"/>
              <a:ext cx="2086498" cy="1676399"/>
            </a:xfrm>
            <a:prstGeom prst="rect">
              <a:avLst/>
            </a:prstGeom>
            <a:solidFill>
              <a:srgbClr val="FFFFFF"/>
            </a:solidFill>
            <a:ln w="9525">
              <a:solidFill>
                <a:srgbClr val="FFFFFF">
                  <a:lumMod val="65000"/>
                </a:srgbClr>
              </a:solidFill>
              <a:miter lim="800000"/>
              <a:headEnd/>
              <a:tailEnd/>
            </a:ln>
            <a:effectLst>
              <a:outerShdw blurRad="114300" dist="88900" dir="2700000">
                <a:srgbClr val="000000">
                  <a:alpha val="41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ahoma" pitchFamily="34" charset="0"/>
                <a:ea typeface="ＭＳ Ｐゴシック" charset="-128"/>
                <a:cs typeface="ＭＳ Ｐゴシック" charset="-128"/>
              </a:endParaRPr>
            </a:p>
          </p:txBody>
        </p:sp>
        <p:pic>
          <p:nvPicPr>
            <p:cNvPr id="24" name="Picture 24" descr="cactus_3.jpg"/>
            <p:cNvPicPr>
              <a:picLocks noChangeAspect="1"/>
            </p:cNvPicPr>
            <p:nvPr/>
          </p:nvPicPr>
          <p:blipFill>
            <a:blip r:embed="rId4" cstate="print"/>
            <a:srcRect/>
            <a:stretch>
              <a:fillRect/>
            </a:stretch>
          </p:blipFill>
          <p:spPr bwMode="auto">
            <a:xfrm>
              <a:off x="4484441" y="3874007"/>
              <a:ext cx="1956816" cy="1548384"/>
            </a:xfrm>
            <a:prstGeom prst="rect">
              <a:avLst/>
            </a:prstGeom>
            <a:noFill/>
            <a:ln w="9525">
              <a:noFill/>
              <a:miter lim="800000"/>
              <a:headEnd/>
              <a:tailEnd/>
            </a:ln>
          </p:spPr>
        </p:pic>
      </p:grpSp>
      <p:grpSp>
        <p:nvGrpSpPr>
          <p:cNvPr id="7" name="Group 27"/>
          <p:cNvGrpSpPr>
            <a:grpSpLocks/>
          </p:cNvGrpSpPr>
          <p:nvPr/>
        </p:nvGrpSpPr>
        <p:grpSpPr bwMode="auto">
          <a:xfrm rot="-193297">
            <a:off x="6838950" y="3806825"/>
            <a:ext cx="2087563" cy="1676400"/>
            <a:chOff x="6286500" y="3810000"/>
            <a:chExt cx="2086498" cy="1676399"/>
          </a:xfrm>
        </p:grpSpPr>
        <p:sp>
          <p:nvSpPr>
            <p:cNvPr id="26" name="Rectangle 51"/>
            <p:cNvSpPr>
              <a:spLocks noChangeArrowheads="1"/>
            </p:cNvSpPr>
            <p:nvPr/>
          </p:nvSpPr>
          <p:spPr bwMode="auto">
            <a:xfrm>
              <a:off x="6286500" y="3810000"/>
              <a:ext cx="2086498" cy="1676399"/>
            </a:xfrm>
            <a:prstGeom prst="rect">
              <a:avLst/>
            </a:prstGeom>
            <a:solidFill>
              <a:srgbClr val="FFFFFF"/>
            </a:solidFill>
            <a:ln w="9525">
              <a:solidFill>
                <a:srgbClr val="FFFFFF">
                  <a:lumMod val="65000"/>
                </a:srgbClr>
              </a:solidFill>
              <a:miter lim="800000"/>
              <a:headEnd/>
              <a:tailEnd/>
            </a:ln>
            <a:effectLst>
              <a:outerShdw blurRad="114300" dist="88900" dir="2700000">
                <a:srgbClr val="000000">
                  <a:alpha val="41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ahoma" pitchFamily="34" charset="0"/>
                <a:ea typeface="ＭＳ Ｐゴシック" charset="-128"/>
                <a:cs typeface="ＭＳ Ｐゴシック" charset="-128"/>
              </a:endParaRPr>
            </a:p>
          </p:txBody>
        </p:sp>
        <p:pic>
          <p:nvPicPr>
            <p:cNvPr id="27" name="Picture 26" descr="cactus_4.jpg"/>
            <p:cNvPicPr>
              <a:picLocks noChangeAspect="1"/>
            </p:cNvPicPr>
            <p:nvPr/>
          </p:nvPicPr>
          <p:blipFill>
            <a:blip r:embed="rId5" cstate="print"/>
            <a:srcRect/>
            <a:stretch>
              <a:fillRect/>
            </a:stretch>
          </p:blipFill>
          <p:spPr bwMode="auto">
            <a:xfrm>
              <a:off x="6351341" y="3874007"/>
              <a:ext cx="1956816" cy="1548384"/>
            </a:xfrm>
            <a:prstGeom prst="rect">
              <a:avLst/>
            </a:prstGeom>
            <a:noFill/>
            <a:ln w="9525">
              <a:noFill/>
              <a:miter lim="800000"/>
              <a:headEnd/>
              <a:tailEnd/>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rward Looking Statements">
    <p:spTree>
      <p:nvGrpSpPr>
        <p:cNvPr id="1" name=""/>
        <p:cNvGrpSpPr/>
        <p:nvPr/>
      </p:nvGrpSpPr>
      <p:grpSpPr>
        <a:xfrm>
          <a:off x="0" y="0"/>
          <a:ext cx="0" cy="0"/>
          <a:chOff x="0" y="0"/>
          <a:chExt cx="0" cy="0"/>
        </a:xfrm>
      </p:grpSpPr>
      <p:sp>
        <p:nvSpPr>
          <p:cNvPr id="4" name="Title 1"/>
          <p:cNvSpPr txBox="1">
            <a:spLocks/>
          </p:cNvSpPr>
          <p:nvPr/>
        </p:nvSpPr>
        <p:spPr>
          <a:xfrm>
            <a:off x="457200" y="-68580"/>
            <a:ext cx="8229600" cy="1121925"/>
          </a:xfrm>
          <a:prstGeom prst="rect">
            <a:avLst/>
          </a:prstGeom>
        </p:spPr>
        <p:txBody>
          <a:bodyPr vert="horz" lIns="91440" tIns="45720" rIns="91440" bIns="45720" rtlCol="0" anchor="b">
            <a:normAutofit/>
          </a:bodyPr>
          <a:lstStyle>
            <a:lvl1pPr>
              <a:defRPr baseline="0"/>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smtClean="0">
                <a:ln>
                  <a:noFill/>
                </a:ln>
                <a:solidFill>
                  <a:schemeClr val="accent3"/>
                </a:solidFill>
                <a:effectLst/>
                <a:uLnTx/>
                <a:uFillTx/>
                <a:latin typeface="Tahoma" pitchFamily="34" charset="0"/>
                <a:ea typeface="+mj-ea"/>
                <a:cs typeface="Tahoma" pitchFamily="34" charset="0"/>
              </a:rPr>
              <a:t>Forward-Looking Statements</a:t>
            </a:r>
            <a:endParaRPr kumimoji="0" lang="en-US" sz="3400" b="0" i="0" u="none" strike="noStrike" kern="1200" cap="none" spc="0" normalizeH="0" baseline="0" noProof="0" dirty="0">
              <a:ln>
                <a:noFill/>
              </a:ln>
              <a:solidFill>
                <a:schemeClr val="accent3"/>
              </a:solidFill>
              <a:effectLst/>
              <a:uLnTx/>
              <a:uFillTx/>
              <a:latin typeface="Tahoma" pitchFamily="34" charset="0"/>
              <a:ea typeface="+mj-ea"/>
              <a:cs typeface="Tahoma" pitchFamily="34" charset="0"/>
            </a:endParaRPr>
          </a:p>
        </p:txBody>
      </p:sp>
      <p:sp>
        <p:nvSpPr>
          <p:cNvPr id="3" name="Slide Number Placeholder 2"/>
          <p:cNvSpPr>
            <a:spLocks noGrp="1"/>
          </p:cNvSpPr>
          <p:nvPr>
            <p:ph type="sldNum" sz="quarter" idx="10"/>
          </p:nvPr>
        </p:nvSpPr>
        <p:spPr/>
        <p:txBody>
          <a:bodyPr/>
          <a:lstStyle/>
          <a:p>
            <a:fld id="{A5D1DC1D-814D-4FF2-9DEF-43ABB609E446}" type="slidenum">
              <a:rPr lang="en-US" smtClean="0"/>
              <a:pPr/>
              <a:t>‹#›</a:t>
            </a:fld>
            <a:endParaRPr lang="en-US"/>
          </a:p>
        </p:txBody>
      </p:sp>
      <p:sp>
        <p:nvSpPr>
          <p:cNvPr id="6" name="Text Placeholder 5"/>
          <p:cNvSpPr>
            <a:spLocks noGrp="1"/>
          </p:cNvSpPr>
          <p:nvPr>
            <p:ph type="body" sz="quarter" idx="11" hasCustomPrompt="1"/>
          </p:nvPr>
        </p:nvSpPr>
        <p:spPr>
          <a:xfrm>
            <a:off x="457200" y="1295400"/>
            <a:ext cx="8229600" cy="4724400"/>
          </a:xfrm>
          <a:prstGeom prst="rect">
            <a:avLst/>
          </a:prstGeom>
        </p:spPr>
        <p:txBody>
          <a:bodyPr/>
          <a:lstStyle>
            <a:lvl1pPr>
              <a:defRPr sz="2800">
                <a:solidFill>
                  <a:schemeClr val="tx1"/>
                </a:solidFill>
              </a:defRPr>
            </a:lvl1pPr>
          </a:lstStyle>
          <a:p>
            <a:pPr marL="0" marR="0" lvl="0" indent="0" defTabSz="914400" eaLnBrk="1" fontAlgn="auto" latinLnBrk="0" hangingPunct="1">
              <a:lnSpc>
                <a:spcPct val="100000"/>
              </a:lnSpc>
              <a:spcBef>
                <a:spcPts val="0"/>
              </a:spcBef>
              <a:spcAft>
                <a:spcPts val="0"/>
              </a:spcAft>
              <a:buClrTx/>
              <a:buSzTx/>
              <a:buFont typeface="Wingdings" pitchFamily="48" charset="2"/>
              <a:buNone/>
              <a:tabLst/>
              <a:defRPr/>
            </a:pPr>
            <a:r>
              <a:rPr kumimoji="0" lang="en-US" sz="1200" b="0" i="0" u="none" strike="noStrike" kern="0" cap="none" spc="0" normalizeH="0" baseline="0" noProof="0" dirty="0" smtClean="0">
                <a:ln>
                  <a:noFill/>
                </a:ln>
                <a:solidFill>
                  <a:sysClr val="windowText" lastClr="000000"/>
                </a:solidFill>
                <a:effectLst/>
                <a:uLnTx/>
                <a:uFillTx/>
                <a:ea typeface="ＭＳ Ｐゴシック"/>
                <a:cs typeface="ＭＳ Ｐゴシック"/>
              </a:rPr>
              <a:t>All statements, other than the statements of historical fact, are statements that may be deemed forward-looking statements, including any statements of the plans, strategies, and objectives of management for future operations, statements regarding projected future financial results and any other projections, and statements of belief or assumptions underlying any of the foregoing. Immersion's actual results might differ materially from those stated or implied by such forward-looking statements due to risks and uncertainties associated with Immersion's business, which include but are not limited to, </a:t>
            </a:r>
            <a:r>
              <a:rPr kumimoji="0" lang="en-US" sz="1200" b="0" i="0" u="none" strike="noStrike" kern="0" cap="none" spc="0" normalizeH="0" baseline="0" noProof="0" dirty="0" smtClean="0">
                <a:ln>
                  <a:noFill/>
                </a:ln>
                <a:solidFill>
                  <a:sysClr val="windowText" lastClr="000000"/>
                </a:solidFill>
                <a:effectLst/>
                <a:uLnTx/>
                <a:uFillTx/>
              </a:rPr>
              <a:t>the effects of the current negative macroeconomic climate; delay in or failure to achieve commercial demand for Immersion's or its licensees' products; a delay in or failure to achieve the acceptance of force feedback as a critical user experience; unexpected difficulties in transitioning to a pure IP licensing model; the commercial success of applications or devices into which Immersion's technology is licensed; potentially lengthy sales cycles and design processes; adverse outcomes in any intellectual property-related litigation and the costs related thereto; unanticipated difficulties and challenges encountered in development efforts; potential restructuring charges; failure to retain key personnel; potential and actual claims and proceedings relating to such matters, including stockholder litigation and action by the SEC or other governmental agencies; and negative tax or other implications for Immersion resulting from accounting adjustments; and other factors. Many of these risks and uncertainties are beyond the control of Immersion. For a more detailed discussion of these factors, and other factors that could cause actual results to vary materially, interested parties should review the risk factors listed in Immersion's most recent Form 10-K and Form 10-Q, which are on file with the U.S. Securities and Exchange Commission. The forward-looking statements in this presentation reflect Immersion's beliefs and predictions as of the date of this presentation. Immersion disclaims any obligation to update these forward-looking statements as a result of financial, business, or any other developments occurring after the date of this presentation.   </a:t>
            </a:r>
          </a:p>
          <a:p>
            <a:pPr marL="0" marR="0" lvl="0" indent="0" defTabSz="914400" eaLnBrk="1" fontAlgn="auto" latinLnBrk="0" hangingPunct="1">
              <a:lnSpc>
                <a:spcPct val="100000"/>
              </a:lnSpc>
              <a:spcBef>
                <a:spcPts val="0"/>
              </a:spcBef>
              <a:spcAft>
                <a:spcPts val="0"/>
              </a:spcAft>
              <a:buClrTx/>
              <a:buSzTx/>
              <a:buFont typeface="Wingdings" pitchFamily="48" charset="2"/>
              <a:buNone/>
              <a:tabLst/>
              <a:defRPr/>
            </a:pPr>
            <a:r>
              <a:rPr kumimoji="0" lang="en-US" sz="1200" b="0" i="0" u="none" strike="noStrike" kern="0" cap="none" spc="0" normalizeH="0" baseline="0" noProof="0" dirty="0" smtClean="0">
                <a:ln>
                  <a:noFill/>
                </a:ln>
                <a:solidFill>
                  <a:sysClr val="windowText" lastClr="000000"/>
                </a:solidFill>
                <a:effectLst/>
                <a:uLnTx/>
                <a:uFillTx/>
              </a:rPr>
              <a:t>In addition, the use of the word ‘partner’ or ‘partnership’ does not imply a legal partnership between Immersion and any other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40644"/>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3716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A5D1DC1D-814D-4FF2-9DEF-43ABB609E4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40644"/>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2906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A5D1DC1D-814D-4FF2-9DEF-43ABB609E446}" type="slidenum">
              <a:rPr lang="en-US" smtClean="0"/>
              <a:pPr/>
              <a:t>‹#›</a:t>
            </a:fld>
            <a:endParaRPr lang="en-US"/>
          </a:p>
        </p:txBody>
      </p:sp>
      <p:sp>
        <p:nvSpPr>
          <p:cNvPr id="7" name="Text Placeholder 6"/>
          <p:cNvSpPr>
            <a:spLocks noGrp="1"/>
          </p:cNvSpPr>
          <p:nvPr>
            <p:ph type="body" sz="quarter" idx="13"/>
          </p:nvPr>
        </p:nvSpPr>
        <p:spPr>
          <a:xfrm>
            <a:off x="457200" y="1051560"/>
            <a:ext cx="8229600" cy="381000"/>
          </a:xfrm>
        </p:spPr>
        <p:txBody>
          <a:bodyPr>
            <a:noAutofit/>
          </a:bodyPr>
          <a:lstStyle>
            <a:lvl1pPr>
              <a:buNone/>
              <a:defRPr sz="220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Dual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5D1DC1D-814D-4FF2-9DEF-43ABB609E446}" type="slidenum">
              <a:rPr lang="en-US" smtClean="0"/>
              <a:pPr/>
              <a:t>‹#›</a:t>
            </a:fld>
            <a:endParaRPr lang="en-US"/>
          </a:p>
        </p:txBody>
      </p:sp>
      <p:sp>
        <p:nvSpPr>
          <p:cNvPr id="5" name="Content Placeholder 4"/>
          <p:cNvSpPr>
            <a:spLocks noGrp="1"/>
          </p:cNvSpPr>
          <p:nvPr>
            <p:ph sz="quarter" idx="11"/>
          </p:nvPr>
        </p:nvSpPr>
        <p:spPr>
          <a:xfrm>
            <a:off x="533399" y="1371600"/>
            <a:ext cx="3899747" cy="4876800"/>
          </a:xfr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2"/>
          </p:nvPr>
        </p:nvSpPr>
        <p:spPr>
          <a:xfrm>
            <a:off x="4724400" y="1371600"/>
            <a:ext cx="3733800" cy="4876800"/>
          </a:xfr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and Dual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5D1DC1D-814D-4FF2-9DEF-43ABB609E446}" type="slidenum">
              <a:rPr lang="en-US" smtClean="0"/>
              <a:pPr/>
              <a:t>‹#›</a:t>
            </a:fld>
            <a:endParaRPr lang="en-US"/>
          </a:p>
        </p:txBody>
      </p:sp>
      <p:sp>
        <p:nvSpPr>
          <p:cNvPr id="5" name="Content Placeholder 4"/>
          <p:cNvSpPr>
            <a:spLocks noGrp="1"/>
          </p:cNvSpPr>
          <p:nvPr>
            <p:ph sz="quarter" idx="11"/>
          </p:nvPr>
        </p:nvSpPr>
        <p:spPr>
          <a:xfrm>
            <a:off x="533399" y="1644575"/>
            <a:ext cx="3899747" cy="4527625"/>
          </a:xfr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2"/>
          </p:nvPr>
        </p:nvSpPr>
        <p:spPr>
          <a:xfrm>
            <a:off x="4724400" y="1644575"/>
            <a:ext cx="3733800" cy="4527625"/>
          </a:xfrm>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6"/>
          <p:cNvSpPr>
            <a:spLocks noGrp="1"/>
          </p:cNvSpPr>
          <p:nvPr>
            <p:ph type="body" sz="quarter" idx="13"/>
          </p:nvPr>
        </p:nvSpPr>
        <p:spPr>
          <a:xfrm>
            <a:off x="457200" y="1051560"/>
            <a:ext cx="8229600" cy="381000"/>
          </a:xfrm>
        </p:spPr>
        <p:txBody>
          <a:bodyPr>
            <a:noAutofit/>
          </a:bodyPr>
          <a:lstStyle>
            <a:lvl1pPr>
              <a:buNone/>
              <a:defRPr sz="22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40644"/>
          </a:xfr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5D1DC1D-814D-4FF2-9DEF-43ABB609E4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A5D1DC1D-814D-4FF2-9DEF-43ABB609E446}" type="slidenum">
              <a:rPr lang="en-US" smtClean="0"/>
              <a:pPr/>
              <a:t>‹#›</a:t>
            </a:fld>
            <a:endParaRPr lang="en-US"/>
          </a:p>
        </p:txBody>
      </p:sp>
      <p:sp>
        <p:nvSpPr>
          <p:cNvPr id="7" name="Text Placeholder 6"/>
          <p:cNvSpPr>
            <a:spLocks noGrp="1"/>
          </p:cNvSpPr>
          <p:nvPr>
            <p:ph type="body" sz="quarter" idx="13"/>
          </p:nvPr>
        </p:nvSpPr>
        <p:spPr>
          <a:xfrm>
            <a:off x="457200" y="1051560"/>
            <a:ext cx="8229600" cy="381000"/>
          </a:xfrm>
        </p:spPr>
        <p:txBody>
          <a:bodyPr>
            <a:noAutofit/>
          </a:bodyPr>
          <a:lstStyle>
            <a:lvl1pPr>
              <a:buNone/>
              <a:defRPr sz="22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5D1DC1D-814D-4FF2-9DEF-43ABB609E4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12" descr="financialhiglights.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hasCustomPrompt="1"/>
          </p:nvPr>
        </p:nvSpPr>
        <p:spPr>
          <a:xfrm>
            <a:off x="213360" y="3383280"/>
            <a:ext cx="7772400" cy="1362075"/>
          </a:xfrm>
        </p:spPr>
        <p:txBody>
          <a:bodyPr anchor="t">
            <a:normAutofit/>
          </a:bodyPr>
          <a:lstStyle>
            <a:lvl1pPr algn="l">
              <a:defRPr sz="3400" b="0" cap="none" baseline="0">
                <a:solidFill>
                  <a:schemeClr val="bg1"/>
                </a:solidFill>
              </a:defRPr>
            </a:lvl1pPr>
          </a:lstStyle>
          <a:p>
            <a:r>
              <a:rPr lang="en-US" dirty="0" smtClean="0"/>
              <a:t>Click to Edit Transition text</a:t>
            </a:r>
            <a:endParaRPr lang="en-US" dirty="0"/>
          </a:p>
        </p:txBody>
      </p:sp>
      <p:sp>
        <p:nvSpPr>
          <p:cNvPr id="6" name="Slide Number Placeholder 5"/>
          <p:cNvSpPr>
            <a:spLocks noGrp="1"/>
          </p:cNvSpPr>
          <p:nvPr>
            <p:ph type="sldNum" sz="quarter" idx="12"/>
          </p:nvPr>
        </p:nvSpPr>
        <p:spPr/>
        <p:txBody>
          <a:bodyPr/>
          <a:lstStyle/>
          <a:p>
            <a:fld id="{A5D1DC1D-814D-4FF2-9DEF-43ABB609E446}" type="slidenum">
              <a:rPr lang="en-US" smtClean="0"/>
              <a:pPr/>
              <a:t>‹#›</a:t>
            </a:fld>
            <a:endParaRPr lang="en-US"/>
          </a:p>
        </p:txBody>
      </p:sp>
      <p:grpSp>
        <p:nvGrpSpPr>
          <p:cNvPr id="3" name="Group 3"/>
          <p:cNvGrpSpPr>
            <a:grpSpLocks/>
          </p:cNvGrpSpPr>
          <p:nvPr/>
        </p:nvGrpSpPr>
        <p:grpSpPr bwMode="auto">
          <a:xfrm>
            <a:off x="304800" y="4144963"/>
            <a:ext cx="4648200" cy="46037"/>
            <a:chOff x="0" y="4267200"/>
            <a:chExt cx="8991600" cy="76200"/>
          </a:xfrm>
        </p:grpSpPr>
        <p:sp>
          <p:nvSpPr>
            <p:cNvPr id="16" name="Rectangle 4"/>
            <p:cNvSpPr>
              <a:spLocks noChangeArrowheads="1"/>
            </p:cNvSpPr>
            <p:nvPr/>
          </p:nvSpPr>
          <p:spPr bwMode="auto">
            <a:xfrm>
              <a:off x="7543800" y="4267200"/>
              <a:ext cx="1447800" cy="76200"/>
            </a:xfrm>
            <a:prstGeom prst="rect">
              <a:avLst/>
            </a:prstGeom>
            <a:solidFill>
              <a:srgbClr val="007DC3"/>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7" name="Rectangle 6"/>
            <p:cNvSpPr>
              <a:spLocks noChangeArrowheads="1"/>
            </p:cNvSpPr>
            <p:nvPr/>
          </p:nvSpPr>
          <p:spPr bwMode="auto">
            <a:xfrm>
              <a:off x="1508760" y="4267200"/>
              <a:ext cx="1447800" cy="76200"/>
            </a:xfrm>
            <a:prstGeom prst="rect">
              <a:avLst/>
            </a:prstGeom>
            <a:solidFill>
              <a:srgbClr val="6A539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18" name="Rectangle 17"/>
            <p:cNvSpPr/>
            <p:nvPr/>
          </p:nvSpPr>
          <p:spPr bwMode="auto">
            <a:xfrm>
              <a:off x="3018697" y="4267200"/>
              <a:ext cx="1446394" cy="76200"/>
            </a:xfrm>
            <a:prstGeom prst="rect">
              <a:avLst/>
            </a:prstGeom>
            <a:solidFill>
              <a:srgbClr val="000000">
                <a:lumMod val="50000"/>
                <a:lumOff val="50000"/>
              </a:srgbClr>
            </a:solidFill>
            <a:ln w="12700" cap="flat" cmpd="sng" algn="ctr">
              <a:noFill/>
              <a:prstDash val="solid"/>
              <a:round/>
              <a:headEnd type="none" w="med" len="med"/>
              <a:tailEnd type="none" w="med" len="med"/>
            </a:ln>
            <a:effectLst/>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a typeface="+mn-ea"/>
                <a:cs typeface="+mn-cs"/>
              </a:endParaRPr>
            </a:p>
          </p:txBody>
        </p:sp>
        <p:sp>
          <p:nvSpPr>
            <p:cNvPr id="19" name="Rectangle 8"/>
            <p:cNvSpPr>
              <a:spLocks noChangeArrowheads="1"/>
            </p:cNvSpPr>
            <p:nvPr/>
          </p:nvSpPr>
          <p:spPr bwMode="auto">
            <a:xfrm>
              <a:off x="4526280" y="4267200"/>
              <a:ext cx="1447800" cy="76200"/>
            </a:xfrm>
            <a:prstGeom prst="rect">
              <a:avLst/>
            </a:prstGeom>
            <a:solidFill>
              <a:srgbClr val="5D9732"/>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20" name="Rectangle 9"/>
            <p:cNvSpPr>
              <a:spLocks noChangeArrowheads="1"/>
            </p:cNvSpPr>
            <p:nvPr/>
          </p:nvSpPr>
          <p:spPr bwMode="auto">
            <a:xfrm>
              <a:off x="6035040" y="4267200"/>
              <a:ext cx="1447800" cy="76200"/>
            </a:xfrm>
            <a:prstGeom prst="rect">
              <a:avLst/>
            </a:prstGeom>
            <a:solidFill>
              <a:srgbClr val="E08E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sp>
          <p:nvSpPr>
            <p:cNvPr id="21" name="Rectangle 10"/>
            <p:cNvSpPr>
              <a:spLocks noChangeArrowheads="1"/>
            </p:cNvSpPr>
            <p:nvPr/>
          </p:nvSpPr>
          <p:spPr bwMode="auto">
            <a:xfrm>
              <a:off x="0" y="4267200"/>
              <a:ext cx="1447800" cy="76200"/>
            </a:xfrm>
            <a:prstGeom prst="rect">
              <a:avLst/>
            </a:prstGeom>
            <a:solidFill>
              <a:srgbClr val="BF311A"/>
            </a:solidFill>
            <a:ln w="12700">
              <a:noFill/>
              <a:round/>
              <a:headEnd/>
              <a:tailEnd/>
            </a:ln>
          </p:spPr>
          <p:txBody>
            <a:bodyPr wrap="none" anchor="ctr"/>
            <a:lstStyle/>
            <a:p>
              <a:pPr marL="342900" marR="0" lvl="0" indent="-34290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Tahoma" pitchFamily="34" charset="0"/>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04064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3414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25354"/>
            <a:ext cx="2133600" cy="365125"/>
          </a:xfrm>
          <a:prstGeom prst="rect">
            <a:avLst/>
          </a:prstGeom>
        </p:spPr>
        <p:txBody>
          <a:bodyPr vert="horz" lIns="91440" tIns="45720" rIns="91440" bIns="45720" rtlCol="0" anchor="ctr"/>
          <a:lstStyle>
            <a:lvl1pPr algn="r">
              <a:defRPr sz="800">
                <a:solidFill>
                  <a:schemeClr val="tx1">
                    <a:tint val="75000"/>
                  </a:schemeClr>
                </a:solidFill>
                <a:latin typeface="Tahoma" pitchFamily="34" charset="0"/>
              </a:defRPr>
            </a:lvl1pPr>
          </a:lstStyle>
          <a:p>
            <a:fld id="{A5D1DC1D-814D-4FF2-9DEF-43ABB609E446}" type="slidenum">
              <a:rPr lang="en-US" smtClean="0"/>
              <a:pPr/>
              <a:t>‹#›</a:t>
            </a:fld>
            <a:endParaRPr lang="en-US"/>
          </a:p>
        </p:txBody>
      </p:sp>
      <p:pic>
        <p:nvPicPr>
          <p:cNvPr id="21" name="Picture 9" descr="Immersion_H_PMS.png"/>
          <p:cNvPicPr>
            <a:picLocks noChangeAspect="1"/>
          </p:cNvPicPr>
          <p:nvPr/>
        </p:nvPicPr>
        <p:blipFill>
          <a:blip r:embed="rId16" cstate="print"/>
          <a:srcRect/>
          <a:stretch>
            <a:fillRect/>
          </a:stretch>
        </p:blipFill>
        <p:spPr bwMode="auto">
          <a:xfrm>
            <a:off x="304800" y="6248400"/>
            <a:ext cx="1450975" cy="361950"/>
          </a:xfrm>
          <a:prstGeom prst="rect">
            <a:avLst/>
          </a:prstGeom>
          <a:noFill/>
          <a:ln w="9525">
            <a:noFill/>
            <a:miter lim="800000"/>
            <a:headEnd/>
            <a:tailEnd/>
          </a:ln>
        </p:spPr>
      </p:pic>
      <p:sp>
        <p:nvSpPr>
          <p:cNvPr id="22" name="TextBox 21"/>
          <p:cNvSpPr txBox="1"/>
          <p:nvPr/>
        </p:nvSpPr>
        <p:spPr>
          <a:xfrm>
            <a:off x="1752600" y="6381750"/>
            <a:ext cx="3352800" cy="247650"/>
          </a:xfrm>
          <a:prstGeom prst="rect">
            <a:avLst/>
          </a:prstGeom>
          <a:noFill/>
        </p:spPr>
        <p:txBody>
          <a:bodyPr/>
          <a:lstStyle/>
          <a:p>
            <a:pPr>
              <a:defRPr/>
            </a:pPr>
            <a:r>
              <a:rPr lang="en-US" sz="800" dirty="0">
                <a:solidFill>
                  <a:srgbClr val="808083"/>
                </a:solidFill>
                <a:latin typeface="Tahoma" pitchFamily="34" charset="0"/>
                <a:ea typeface="ＭＳ Ｐゴシック" charset="-128"/>
                <a:cs typeface="ＭＳ Ｐゴシック" charset="-128"/>
              </a:rPr>
              <a:t>© </a:t>
            </a:r>
            <a:r>
              <a:rPr lang="en-US" sz="800" dirty="0" smtClean="0">
                <a:solidFill>
                  <a:srgbClr val="808083"/>
                </a:solidFill>
                <a:latin typeface="Tahoma" pitchFamily="34" charset="0"/>
                <a:ea typeface="ＭＳ Ｐゴシック" charset="-128"/>
                <a:cs typeface="ＭＳ Ｐゴシック" charset="-128"/>
              </a:rPr>
              <a:t>2012 </a:t>
            </a:r>
            <a:r>
              <a:rPr lang="en-US" sz="800" dirty="0">
                <a:solidFill>
                  <a:srgbClr val="808083"/>
                </a:solidFill>
                <a:latin typeface="Tahoma" pitchFamily="34" charset="0"/>
                <a:ea typeface="ＭＳ Ｐゴシック" charset="-128"/>
                <a:cs typeface="ＭＳ Ｐゴシック" charset="-128"/>
              </a:rPr>
              <a:t>Immersion </a:t>
            </a:r>
            <a:r>
              <a:rPr lang="en-US" sz="800" dirty="0" smtClean="0">
                <a:solidFill>
                  <a:srgbClr val="808083"/>
                </a:solidFill>
                <a:latin typeface="Tahoma" pitchFamily="34" charset="0"/>
                <a:ea typeface="ＭＳ Ｐゴシック" charset="-128"/>
                <a:cs typeface="ＭＳ Ｐゴシック" charset="-128"/>
              </a:rPr>
              <a:t>Corporation</a:t>
            </a:r>
            <a:endParaRPr lang="en-US" sz="800" dirty="0">
              <a:solidFill>
                <a:srgbClr val="808083"/>
              </a:solidFill>
              <a:latin typeface="Tahoma" pitchFamily="34" charset="0"/>
              <a:ea typeface="ＭＳ Ｐゴシック" charset="-128"/>
              <a:cs typeface="ＭＳ Ｐゴシック" charset="-128"/>
            </a:endParaRPr>
          </a:p>
        </p:txBody>
      </p:sp>
      <p:grpSp>
        <p:nvGrpSpPr>
          <p:cNvPr id="4" name="Group 17"/>
          <p:cNvGrpSpPr>
            <a:grpSpLocks/>
          </p:cNvGrpSpPr>
          <p:nvPr/>
        </p:nvGrpSpPr>
        <p:grpSpPr bwMode="auto">
          <a:xfrm>
            <a:off x="569913" y="6675438"/>
            <a:ext cx="4648200" cy="46038"/>
            <a:chOff x="0" y="4267200"/>
            <a:chExt cx="8991600" cy="76200"/>
          </a:xfrm>
        </p:grpSpPr>
        <p:sp>
          <p:nvSpPr>
            <p:cNvPr id="24" name="Rectangle 7"/>
            <p:cNvSpPr>
              <a:spLocks noChangeArrowheads="1"/>
            </p:cNvSpPr>
            <p:nvPr/>
          </p:nvSpPr>
          <p:spPr bwMode="auto">
            <a:xfrm>
              <a:off x="7543800" y="4267200"/>
              <a:ext cx="1447800" cy="76200"/>
            </a:xfrm>
            <a:prstGeom prst="rect">
              <a:avLst/>
            </a:prstGeom>
            <a:solidFill>
              <a:schemeClr val="accent1"/>
            </a:solidFill>
            <a:ln w="12700">
              <a:noFill/>
              <a:round/>
              <a:headEnd/>
              <a:tailEnd/>
            </a:ln>
          </p:spPr>
          <p:txBody>
            <a:bodyPr wrap="none" anchor="ctr"/>
            <a:lstStyle/>
            <a:p>
              <a:pPr marL="342900" indent="-342900" algn="ctr"/>
              <a:endParaRPr lang="en-US" sz="1800" dirty="0">
                <a:latin typeface="Tahoma" pitchFamily="34" charset="0"/>
              </a:endParaRPr>
            </a:p>
          </p:txBody>
        </p:sp>
        <p:sp>
          <p:nvSpPr>
            <p:cNvPr id="25" name="Rectangle 11"/>
            <p:cNvSpPr>
              <a:spLocks noChangeArrowheads="1"/>
            </p:cNvSpPr>
            <p:nvPr/>
          </p:nvSpPr>
          <p:spPr bwMode="auto">
            <a:xfrm>
              <a:off x="1508760" y="4267200"/>
              <a:ext cx="1447800" cy="76200"/>
            </a:xfrm>
            <a:prstGeom prst="rect">
              <a:avLst/>
            </a:prstGeom>
            <a:solidFill>
              <a:srgbClr val="6A5392"/>
            </a:solidFill>
            <a:ln w="12700">
              <a:noFill/>
              <a:round/>
              <a:headEnd/>
              <a:tailEnd/>
            </a:ln>
          </p:spPr>
          <p:txBody>
            <a:bodyPr wrap="none" anchor="ctr"/>
            <a:lstStyle/>
            <a:p>
              <a:pPr marL="342900" indent="-342900" algn="ctr"/>
              <a:endParaRPr lang="en-US" sz="1800" dirty="0">
                <a:latin typeface="Tahoma" pitchFamily="34" charset="0"/>
              </a:endParaRPr>
            </a:p>
          </p:txBody>
        </p:sp>
        <p:sp>
          <p:nvSpPr>
            <p:cNvPr id="26" name="Rectangle 25"/>
            <p:cNvSpPr/>
            <p:nvPr/>
          </p:nvSpPr>
          <p:spPr bwMode="auto">
            <a:xfrm>
              <a:off x="3018697" y="4267200"/>
              <a:ext cx="1446394" cy="76200"/>
            </a:xfrm>
            <a:prstGeom prst="rect">
              <a:avLst/>
            </a:prstGeom>
            <a:solidFill>
              <a:schemeClr val="tx1">
                <a:lumMod val="50000"/>
                <a:lumOff val="50000"/>
              </a:schemeClr>
            </a:solidFill>
            <a:ln w="12700" cap="flat" cmpd="sng" algn="ctr">
              <a:noFill/>
              <a:prstDash val="solid"/>
              <a:round/>
              <a:headEnd type="none" w="med" len="med"/>
              <a:tailEnd type="none" w="med" len="med"/>
            </a:ln>
            <a:effectLst/>
          </p:spPr>
          <p:txBody>
            <a:bodyPr wrap="none" anchor="ctr"/>
            <a:lstStyle/>
            <a:p>
              <a:pPr marL="342900" indent="-342900" algn="ctr">
                <a:defRPr/>
              </a:pPr>
              <a:endParaRPr lang="en-US" sz="1800" dirty="0">
                <a:latin typeface="Arial" pitchFamily="34" charset="0"/>
                <a:ea typeface="+mn-ea"/>
                <a:cs typeface="+mn-cs"/>
              </a:endParaRPr>
            </a:p>
          </p:txBody>
        </p:sp>
        <p:sp>
          <p:nvSpPr>
            <p:cNvPr id="27" name="Rectangle 14"/>
            <p:cNvSpPr>
              <a:spLocks noChangeArrowheads="1"/>
            </p:cNvSpPr>
            <p:nvPr/>
          </p:nvSpPr>
          <p:spPr bwMode="auto">
            <a:xfrm>
              <a:off x="4526280" y="4267200"/>
              <a:ext cx="1447800" cy="76200"/>
            </a:xfrm>
            <a:prstGeom prst="rect">
              <a:avLst/>
            </a:prstGeom>
            <a:solidFill>
              <a:srgbClr val="5D9732"/>
            </a:solidFill>
            <a:ln w="12700">
              <a:noFill/>
              <a:round/>
              <a:headEnd/>
              <a:tailEnd/>
            </a:ln>
          </p:spPr>
          <p:txBody>
            <a:bodyPr wrap="none" anchor="ctr"/>
            <a:lstStyle/>
            <a:p>
              <a:pPr marL="342900" indent="-342900" algn="ctr"/>
              <a:endParaRPr lang="en-US" sz="1800" dirty="0">
                <a:latin typeface="Tahoma" pitchFamily="34" charset="0"/>
              </a:endParaRPr>
            </a:p>
          </p:txBody>
        </p:sp>
        <p:sp>
          <p:nvSpPr>
            <p:cNvPr id="28" name="Rectangle 15"/>
            <p:cNvSpPr>
              <a:spLocks noChangeArrowheads="1"/>
            </p:cNvSpPr>
            <p:nvPr/>
          </p:nvSpPr>
          <p:spPr bwMode="auto">
            <a:xfrm>
              <a:off x="6035040" y="4267200"/>
              <a:ext cx="1447800" cy="76200"/>
            </a:xfrm>
            <a:prstGeom prst="rect">
              <a:avLst/>
            </a:prstGeom>
            <a:solidFill>
              <a:srgbClr val="E08E1A"/>
            </a:solidFill>
            <a:ln w="12700">
              <a:noFill/>
              <a:round/>
              <a:headEnd/>
              <a:tailEnd/>
            </a:ln>
          </p:spPr>
          <p:txBody>
            <a:bodyPr wrap="none" anchor="ctr"/>
            <a:lstStyle/>
            <a:p>
              <a:pPr marL="342900" indent="-342900" algn="ctr"/>
              <a:endParaRPr lang="en-US" sz="1800" dirty="0">
                <a:latin typeface="Tahoma" pitchFamily="34" charset="0"/>
              </a:endParaRPr>
            </a:p>
          </p:txBody>
        </p:sp>
        <p:sp>
          <p:nvSpPr>
            <p:cNvPr id="29" name="Rectangle 16"/>
            <p:cNvSpPr>
              <a:spLocks noChangeArrowheads="1"/>
            </p:cNvSpPr>
            <p:nvPr/>
          </p:nvSpPr>
          <p:spPr bwMode="auto">
            <a:xfrm>
              <a:off x="0" y="4267200"/>
              <a:ext cx="1447800" cy="76200"/>
            </a:xfrm>
            <a:prstGeom prst="rect">
              <a:avLst/>
            </a:prstGeom>
            <a:solidFill>
              <a:srgbClr val="BF311A"/>
            </a:solidFill>
            <a:ln w="12700">
              <a:noFill/>
              <a:round/>
              <a:headEnd/>
              <a:tailEnd/>
            </a:ln>
          </p:spPr>
          <p:txBody>
            <a:bodyPr wrap="none" anchor="ctr"/>
            <a:lstStyle/>
            <a:p>
              <a:pPr marL="342900" indent="-342900" algn="ctr"/>
              <a:endParaRPr lang="en-US" sz="1800" dirty="0">
                <a:latin typeface="Tahoma" pitchFamily="34" charset="0"/>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spcBef>
          <a:spcPct val="0"/>
        </a:spcBef>
        <a:buNone/>
        <a:defRPr sz="3400" kern="1200">
          <a:solidFill>
            <a:schemeClr val="accent3"/>
          </a:solidFill>
          <a:latin typeface="Tahoma" pitchFamily="34" charset="0"/>
          <a:ea typeface="+mj-ea"/>
          <a:cs typeface="Tahoma" pitchFamily="34" charset="0"/>
        </a:defRPr>
      </a:lvl1pPr>
    </p:titleStyle>
    <p:bodyStyle>
      <a:lvl1pPr marL="342900" indent="-342900" algn="l" defTabSz="914400" rtl="0" eaLnBrk="1" latinLnBrk="0" hangingPunct="1">
        <a:spcBef>
          <a:spcPct val="20000"/>
        </a:spcBef>
        <a:buFont typeface="Wingdings" pitchFamily="2" charset="2"/>
        <a:buChar char="§"/>
        <a:defRPr sz="2600" kern="1200">
          <a:solidFill>
            <a:srgbClr val="404040"/>
          </a:solidFill>
          <a:latin typeface="Tahoma" pitchFamily="34" charset="0"/>
          <a:ea typeface="+mn-ea"/>
          <a:cs typeface="Tahoma" pitchFamily="34" charset="0"/>
        </a:defRPr>
      </a:lvl1pPr>
      <a:lvl2pPr marL="742950" indent="-285750" algn="l" defTabSz="914400" rtl="0" eaLnBrk="1" latinLnBrk="0" hangingPunct="1">
        <a:spcBef>
          <a:spcPct val="20000"/>
        </a:spcBef>
        <a:buFont typeface="Tahoma" pitchFamily="34" charset="0"/>
        <a:buChar char="–"/>
        <a:defRPr sz="2200" kern="1200">
          <a:solidFill>
            <a:srgbClr val="404040"/>
          </a:solidFill>
          <a:latin typeface="Tahoma" pitchFamily="34" charset="0"/>
          <a:ea typeface="+mn-ea"/>
          <a:cs typeface="Tahoma" pitchFamily="34" charset="0"/>
        </a:defRPr>
      </a:lvl2pPr>
      <a:lvl3pPr marL="1143000" indent="-228600" algn="l" defTabSz="914400" rtl="0" eaLnBrk="1" latinLnBrk="0" hangingPunct="1">
        <a:spcBef>
          <a:spcPct val="20000"/>
        </a:spcBef>
        <a:buFont typeface="Wingdings" pitchFamily="2" charset="2"/>
        <a:buChar char="§"/>
        <a:defRPr sz="1800" kern="1200">
          <a:solidFill>
            <a:srgbClr val="404040"/>
          </a:solidFill>
          <a:latin typeface="Tahoma" pitchFamily="34" charset="0"/>
          <a:ea typeface="+mn-ea"/>
          <a:cs typeface="Tahoma" pitchFamily="34" charset="0"/>
        </a:defRPr>
      </a:lvl3pPr>
      <a:lvl4pPr marL="1600200" indent="-228600" algn="l" defTabSz="914400" rtl="0" eaLnBrk="1" latinLnBrk="0" hangingPunct="1">
        <a:spcBef>
          <a:spcPct val="20000"/>
        </a:spcBef>
        <a:buFont typeface="Tahoma" pitchFamily="34" charset="0"/>
        <a:buChar char="–"/>
        <a:defRPr sz="1800" kern="1200">
          <a:solidFill>
            <a:srgbClr val="404040"/>
          </a:solidFill>
          <a:latin typeface="Tahoma" pitchFamily="34" charset="0"/>
          <a:ea typeface="+mn-ea"/>
          <a:cs typeface="Tahoma" pitchFamily="34" charset="0"/>
        </a:defRPr>
      </a:lvl4pPr>
      <a:lvl5pPr marL="2057400" indent="-228600" algn="l" defTabSz="914400" rtl="0" eaLnBrk="1" latinLnBrk="0" hangingPunct="1">
        <a:spcBef>
          <a:spcPct val="20000"/>
        </a:spcBef>
        <a:buFont typeface="Wingdings" pitchFamily="2" charset="2"/>
        <a:buChar char="§"/>
        <a:defRPr sz="1800" kern="1200">
          <a:solidFill>
            <a:srgbClr val="40404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media" Target="file://localhost/Users/cullrich/Immersion/UX/Conferences/MEX%202011/Haptic%20Design.ppt_media/IMG_0133.mov" TargetMode="External"/><Relationship Id="rId4" Type="http://schemas.openxmlformats.org/officeDocument/2006/relationships/video" Target="file://localhost/Users/cullrich/Immersion/UX/Conferences/MEX%202011/Haptic%20Design.ppt_media/IMG_0133.mov" TargetMode="External"/><Relationship Id="rId5" Type="http://schemas.openxmlformats.org/officeDocument/2006/relationships/slideLayout" Target="../slideLayouts/slideLayout2.xml"/><Relationship Id="rId6" Type="http://schemas.openxmlformats.org/officeDocument/2006/relationships/notesSlide" Target="../notesSlides/notesSlide6.xml"/><Relationship Id="rId7" Type="http://schemas.openxmlformats.org/officeDocument/2006/relationships/image" Target="../media/image20.emf"/><Relationship Id="rId8" Type="http://schemas.openxmlformats.org/officeDocument/2006/relationships/image" Target="../media/image21.emf"/><Relationship Id="rId1" Type="http://schemas.microsoft.com/office/2007/relationships/media" Target="file://localhost/Users/cullrich/Immersion/UX/Conferences/MEX%202011/Haptic%20Design.ppt_media/IMG_0934.mov" TargetMode="External"/><Relationship Id="rId2" Type="http://schemas.openxmlformats.org/officeDocument/2006/relationships/video" Target="file://localhost/Users/cullrich/Immersion/UX/Conferences/MEX%202011/Haptic%20Design.ppt_media/IMG_0934.m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Affective </a:t>
            </a:r>
            <a:r>
              <a:rPr lang="en-US" dirty="0" err="1" smtClean="0"/>
              <a:t>Haptics</a:t>
            </a:r>
            <a:r>
              <a:rPr lang="en-US" dirty="0" smtClean="0"/>
              <a:t> for Mobile Devices</a:t>
            </a:r>
            <a:endParaRPr lang="en-US" dirty="0"/>
          </a:p>
        </p:txBody>
      </p:sp>
      <p:sp>
        <p:nvSpPr>
          <p:cNvPr id="3" name="Subtitle 2"/>
          <p:cNvSpPr>
            <a:spLocks noGrp="1"/>
          </p:cNvSpPr>
          <p:nvPr>
            <p:ph type="subTitle" idx="1"/>
          </p:nvPr>
        </p:nvSpPr>
        <p:spPr/>
        <p:txBody>
          <a:bodyPr/>
          <a:lstStyle/>
          <a:p>
            <a:r>
              <a:rPr lang="en-US" dirty="0" smtClean="0"/>
              <a:t>Chris Ullrich</a:t>
            </a:r>
            <a:endParaRPr lang="en-US" dirty="0"/>
          </a:p>
        </p:txBody>
      </p:sp>
      <p:sp>
        <p:nvSpPr>
          <p:cNvPr id="4" name="Text Placeholder 3"/>
          <p:cNvSpPr>
            <a:spLocks noGrp="1"/>
          </p:cNvSpPr>
          <p:nvPr>
            <p:ph type="body" sz="quarter" idx="13"/>
          </p:nvPr>
        </p:nvSpPr>
        <p:spPr/>
        <p:txBody>
          <a:bodyPr/>
          <a:lstStyle/>
          <a:p>
            <a:r>
              <a:rPr lang="en-US" dirty="0" smtClean="0"/>
              <a:t>3/4/12</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Work in Mobility – 2005 - 2008</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Feature phone platform</a:t>
            </a:r>
          </a:p>
          <a:p>
            <a:pPr lvl="1"/>
            <a:r>
              <a:rPr lang="en-US" dirty="0" smtClean="0"/>
              <a:t>Alerts and ringers</a:t>
            </a:r>
          </a:p>
          <a:p>
            <a:pPr lvl="1"/>
            <a:r>
              <a:rPr lang="en-US" dirty="0" smtClean="0"/>
              <a:t>Games (J2ME)</a:t>
            </a:r>
          </a:p>
          <a:p>
            <a:r>
              <a:rPr lang="en-US" dirty="0" smtClean="0"/>
              <a:t>Can SMS be </a:t>
            </a:r>
            <a:r>
              <a:rPr lang="en-US" dirty="0" err="1" smtClean="0"/>
              <a:t>haptically</a:t>
            </a:r>
            <a:r>
              <a:rPr lang="en-US" dirty="0" smtClean="0"/>
              <a:t> enhanced to </a:t>
            </a:r>
          </a:p>
          <a:p>
            <a:pPr marL="0" indent="0">
              <a:buNone/>
            </a:pPr>
            <a:r>
              <a:rPr lang="en-US" dirty="0" smtClean="0"/>
              <a:t>    generate emotional response? </a:t>
            </a:r>
          </a:p>
          <a:p>
            <a:pPr lvl="1"/>
            <a:r>
              <a:rPr lang="en-US" dirty="0" smtClean="0"/>
              <a:t>Approach: </a:t>
            </a:r>
          </a:p>
          <a:p>
            <a:pPr lvl="2"/>
            <a:r>
              <a:rPr lang="en-US" dirty="0" smtClean="0"/>
              <a:t>Symbol mapping based </a:t>
            </a:r>
            <a:r>
              <a:rPr lang="en-US" dirty="0" err="1" smtClean="0"/>
              <a:t>hapticons</a:t>
            </a:r>
            <a:endParaRPr lang="en-US" dirty="0" smtClean="0"/>
          </a:p>
          <a:p>
            <a:pPr lvl="1"/>
            <a:endParaRPr lang="en-US" dirty="0" smtClean="0"/>
          </a:p>
          <a:p>
            <a:pPr lvl="1"/>
            <a:r>
              <a:rPr lang="en-US" dirty="0" smtClean="0"/>
              <a:t>User responses</a:t>
            </a:r>
          </a:p>
          <a:p>
            <a:pPr lvl="2"/>
            <a:r>
              <a:rPr lang="en-US" dirty="0" smtClean="0"/>
              <a:t>Experience too abstract</a:t>
            </a:r>
          </a:p>
          <a:p>
            <a:pPr lvl="2"/>
            <a:r>
              <a:rPr lang="en-US" dirty="0" smtClean="0"/>
              <a:t>Very limited number of comprehensible </a:t>
            </a:r>
            <a:r>
              <a:rPr lang="en-US" dirty="0" err="1" smtClean="0"/>
              <a:t>hapticons</a:t>
            </a:r>
            <a:r>
              <a:rPr lang="en-US" dirty="0"/>
              <a:t> </a:t>
            </a:r>
            <a:r>
              <a:rPr lang="en-US" dirty="0" smtClean="0"/>
              <a:t>in SMS</a:t>
            </a:r>
            <a:endParaRPr lang="en-US" dirty="0"/>
          </a:p>
          <a:p>
            <a:pPr lvl="2"/>
            <a:r>
              <a:rPr lang="en-US" dirty="0" smtClean="0"/>
              <a:t>Except for heartbeat, user perception was confusion</a:t>
            </a:r>
          </a:p>
          <a:p>
            <a:pPr lvl="2"/>
            <a:endParaRPr lang="en-US" dirty="0" smtClean="0"/>
          </a:p>
          <a:p>
            <a:pPr lvl="1"/>
            <a:r>
              <a:rPr lang="en-US" dirty="0" smtClean="0"/>
              <a:t>Conclusion</a:t>
            </a:r>
          </a:p>
          <a:p>
            <a:pPr lvl="2"/>
            <a:r>
              <a:rPr lang="en-US" dirty="0" smtClean="0"/>
              <a:t>Haptic feedback too abstract to effectively convey emotional meaning</a:t>
            </a:r>
          </a:p>
          <a:p>
            <a:pPr lvl="2"/>
            <a:r>
              <a:rPr lang="en-US" dirty="0" smtClean="0"/>
              <a:t>Focus on vibration ringtones for platform value</a:t>
            </a:r>
          </a:p>
          <a:p>
            <a:pPr lvl="2"/>
            <a:endParaRPr lang="en-US" dirty="0" smtClean="0"/>
          </a:p>
          <a:p>
            <a:pPr lvl="2"/>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83905090"/>
              </p:ext>
            </p:extLst>
          </p:nvPr>
        </p:nvGraphicFramePr>
        <p:xfrm>
          <a:off x="5638800" y="1600200"/>
          <a:ext cx="2895600" cy="2194560"/>
        </p:xfrm>
        <a:graphic>
          <a:graphicData uri="http://schemas.openxmlformats.org/drawingml/2006/table">
            <a:tbl>
              <a:tblPr firstRow="1" bandRow="1">
                <a:tableStyleId>{5C22544A-7EE6-4342-B048-85BDC9FD1C3A}</a:tableStyleId>
              </a:tblPr>
              <a:tblGrid>
                <a:gridCol w="1085850"/>
                <a:gridCol w="1809750"/>
              </a:tblGrid>
              <a:tr h="228600">
                <a:tc>
                  <a:txBody>
                    <a:bodyPr/>
                    <a:lstStyle/>
                    <a:p>
                      <a:r>
                        <a:rPr lang="en-US" dirty="0" smtClean="0"/>
                        <a:t>Symbol</a:t>
                      </a:r>
                      <a:endParaRPr lang="en-US" dirty="0"/>
                    </a:p>
                  </a:txBody>
                  <a:tcPr/>
                </a:tc>
                <a:tc>
                  <a:txBody>
                    <a:bodyPr/>
                    <a:lstStyle/>
                    <a:p>
                      <a:r>
                        <a:rPr lang="en-US" dirty="0" err="1" smtClean="0"/>
                        <a:t>Hapticon</a:t>
                      </a:r>
                      <a:endParaRPr lang="en-US" dirty="0"/>
                    </a:p>
                  </a:txBody>
                  <a:tcPr/>
                </a:tc>
              </a:tr>
              <a:tr h="457200">
                <a:tc>
                  <a:txBody>
                    <a:bodyPr/>
                    <a:lstStyle/>
                    <a:p>
                      <a:r>
                        <a:rPr lang="en-US" dirty="0" smtClean="0"/>
                        <a:t>:-) </a:t>
                      </a:r>
                      <a:endParaRPr lang="en-US" dirty="0"/>
                    </a:p>
                  </a:txBody>
                  <a:tcPr/>
                </a:tc>
                <a:tc>
                  <a:txBody>
                    <a:bodyPr/>
                    <a:lstStyle/>
                    <a:p>
                      <a:r>
                        <a:rPr lang="en-US" dirty="0" smtClean="0"/>
                        <a:t>Ramp up</a:t>
                      </a:r>
                      <a:endParaRPr lang="en-US" dirty="0"/>
                    </a:p>
                  </a:txBody>
                  <a:tcPr/>
                </a:tc>
              </a:tr>
              <a:tr h="457200">
                <a:tc>
                  <a:txBody>
                    <a:bodyPr/>
                    <a:lstStyle/>
                    <a:p>
                      <a:r>
                        <a:rPr lang="en-US" dirty="0" smtClean="0"/>
                        <a:t>;-)</a:t>
                      </a:r>
                      <a:endParaRPr lang="en-US" dirty="0"/>
                    </a:p>
                  </a:txBody>
                  <a:tcPr/>
                </a:tc>
                <a:tc>
                  <a:txBody>
                    <a:bodyPr/>
                    <a:lstStyle/>
                    <a:p>
                      <a:r>
                        <a:rPr lang="en-US" dirty="0" smtClean="0"/>
                        <a:t>Ramp up + pop</a:t>
                      </a:r>
                      <a:endParaRPr lang="en-US" dirty="0"/>
                    </a:p>
                  </a:txBody>
                  <a:tcPr/>
                </a:tc>
              </a:tr>
              <a:tr h="457200">
                <a:tc>
                  <a:txBody>
                    <a:bodyPr/>
                    <a:lstStyle/>
                    <a:p>
                      <a:r>
                        <a:rPr lang="en-US" dirty="0" smtClean="0"/>
                        <a:t>&lt;3</a:t>
                      </a:r>
                      <a:endParaRPr lang="en-US" dirty="0"/>
                    </a:p>
                  </a:txBody>
                  <a:tcPr/>
                </a:tc>
                <a:tc>
                  <a:txBody>
                    <a:bodyPr/>
                    <a:lstStyle/>
                    <a:p>
                      <a:r>
                        <a:rPr lang="en-US" dirty="0" smtClean="0"/>
                        <a:t>Heartbeat</a:t>
                      </a:r>
                      <a:endParaRPr lang="en-US" dirty="0"/>
                    </a:p>
                  </a:txBody>
                  <a:tcPr/>
                </a:tc>
              </a:tr>
              <a:tr h="457200">
                <a:tc>
                  <a:txBody>
                    <a:bodyPr/>
                    <a:lstStyle/>
                    <a:p>
                      <a:r>
                        <a:rPr lang="en-US" dirty="0" smtClean="0"/>
                        <a:t>…</a:t>
                      </a:r>
                      <a:endParaRPr lang="en-US" dirty="0"/>
                    </a:p>
                  </a:txBody>
                  <a:tcPr/>
                </a:tc>
                <a:tc>
                  <a:txBody>
                    <a:bodyPr/>
                    <a:lstStyle/>
                    <a:p>
                      <a:r>
                        <a:rPr lang="en-US" dirty="0" smtClean="0"/>
                        <a:t>…</a:t>
                      </a:r>
                      <a:endParaRPr lang="en-US" dirty="0"/>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Emotional Haptic Design – 2008-2011</a:t>
            </a:r>
            <a:endParaRPr lang="en-US" dirty="0"/>
          </a:p>
        </p:txBody>
      </p:sp>
      <p:sp>
        <p:nvSpPr>
          <p:cNvPr id="3" name="Content Placeholder 2"/>
          <p:cNvSpPr>
            <a:spLocks noGrp="1"/>
          </p:cNvSpPr>
          <p:nvPr>
            <p:ph idx="1"/>
          </p:nvPr>
        </p:nvSpPr>
        <p:spPr/>
        <p:txBody>
          <a:bodyPr>
            <a:normAutofit/>
          </a:bodyPr>
          <a:lstStyle/>
          <a:p>
            <a:r>
              <a:rPr lang="en-US" dirty="0" smtClean="0"/>
              <a:t>Smartphone platform (post iPhone)</a:t>
            </a:r>
          </a:p>
          <a:p>
            <a:pPr lvl="1"/>
            <a:r>
              <a:rPr lang="en-US" dirty="0" smtClean="0"/>
              <a:t>Powerful CPU and sensing capabilities</a:t>
            </a:r>
          </a:p>
          <a:p>
            <a:pPr lvl="1"/>
            <a:r>
              <a:rPr lang="en-US" dirty="0" smtClean="0"/>
              <a:t>Advanced </a:t>
            </a:r>
            <a:r>
              <a:rPr lang="en-US" dirty="0" err="1" smtClean="0"/>
              <a:t>haptics</a:t>
            </a:r>
            <a:r>
              <a:rPr lang="en-US" dirty="0" smtClean="0"/>
              <a:t> (LRA, ERM)</a:t>
            </a:r>
          </a:p>
          <a:p>
            <a:endParaRPr lang="en-US" dirty="0" smtClean="0"/>
          </a:p>
          <a:p>
            <a:endParaRPr lang="en-US" dirty="0" smtClean="0"/>
          </a:p>
          <a:p>
            <a:r>
              <a:rPr lang="en-US" dirty="0" smtClean="0"/>
              <a:t>Can smartphones with advanced </a:t>
            </a:r>
            <a:r>
              <a:rPr lang="en-US" dirty="0" err="1" smtClean="0"/>
              <a:t>haptics</a:t>
            </a:r>
            <a:r>
              <a:rPr lang="en-US" dirty="0" smtClean="0"/>
              <a:t> enable or enhance emotional connection?</a:t>
            </a:r>
          </a:p>
          <a:p>
            <a:endParaRPr lang="en-US" dirty="0" smtClean="0"/>
          </a:p>
          <a:p>
            <a:pPr lvl="1"/>
            <a:endParaRPr lang="en-US" dirty="0" smtClean="0"/>
          </a:p>
        </p:txBody>
      </p:sp>
    </p:spTree>
    <p:extLst>
      <p:ext uri="{BB962C8B-B14F-4D97-AF65-F5344CB8AC3E}">
        <p14:creationId xmlns:p14="http://schemas.microsoft.com/office/powerpoint/2010/main" val="2453338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743200" y="1371600"/>
            <a:ext cx="3886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Tahoma" pitchFamily="34" charset="0"/>
            </a:endParaRPr>
          </a:p>
        </p:txBody>
      </p:sp>
      <p:sp>
        <p:nvSpPr>
          <p:cNvPr id="2" name="Title 1"/>
          <p:cNvSpPr>
            <a:spLocks noGrp="1"/>
          </p:cNvSpPr>
          <p:nvPr>
            <p:ph type="title"/>
          </p:nvPr>
        </p:nvSpPr>
        <p:spPr/>
        <p:txBody>
          <a:bodyPr/>
          <a:lstStyle/>
          <a:p>
            <a:r>
              <a:rPr lang="en-US" dirty="0" smtClean="0"/>
              <a:t>Design Research Process</a:t>
            </a:r>
            <a:endParaRPr lang="en-US" dirty="0"/>
          </a:p>
        </p:txBody>
      </p:sp>
      <p:sp>
        <p:nvSpPr>
          <p:cNvPr id="6" name="TextBox 5"/>
          <p:cNvSpPr txBox="1"/>
          <p:nvPr/>
        </p:nvSpPr>
        <p:spPr>
          <a:xfrm>
            <a:off x="2895600" y="1524000"/>
            <a:ext cx="358140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dirty="0" smtClean="0">
                <a:solidFill>
                  <a:schemeClr val="bg1">
                    <a:lumMod val="95000"/>
                  </a:schemeClr>
                </a:solidFill>
                <a:latin typeface="Tahoma" pitchFamily="34" charset="0"/>
                <a:cs typeface="Tahoma" pitchFamily="34" charset="0"/>
              </a:rPr>
              <a:t>Identify underserved user needs</a:t>
            </a:r>
          </a:p>
        </p:txBody>
      </p:sp>
      <p:grpSp>
        <p:nvGrpSpPr>
          <p:cNvPr id="13" name="Group 12"/>
          <p:cNvGrpSpPr/>
          <p:nvPr/>
        </p:nvGrpSpPr>
        <p:grpSpPr>
          <a:xfrm>
            <a:off x="2743200" y="2667000"/>
            <a:ext cx="3886200" cy="685800"/>
            <a:chOff x="2743200" y="2438400"/>
            <a:chExt cx="3886200" cy="685800"/>
          </a:xfrm>
        </p:grpSpPr>
        <p:sp>
          <p:nvSpPr>
            <p:cNvPr id="8" name="Rounded Rectangle 7"/>
            <p:cNvSpPr/>
            <p:nvPr/>
          </p:nvSpPr>
          <p:spPr>
            <a:xfrm>
              <a:off x="2743200" y="2438400"/>
              <a:ext cx="3886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Tahoma" pitchFamily="34" charset="0"/>
              </a:endParaRPr>
            </a:p>
          </p:txBody>
        </p:sp>
        <p:sp>
          <p:nvSpPr>
            <p:cNvPr id="9" name="TextBox 8"/>
            <p:cNvSpPr txBox="1"/>
            <p:nvPr/>
          </p:nvSpPr>
          <p:spPr>
            <a:xfrm>
              <a:off x="2895600" y="2590800"/>
              <a:ext cx="358140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dirty="0" smtClean="0">
                  <a:solidFill>
                    <a:schemeClr val="bg1">
                      <a:lumMod val="95000"/>
                    </a:schemeClr>
                  </a:solidFill>
                  <a:latin typeface="Tahoma" pitchFamily="34" charset="0"/>
                  <a:cs typeface="Tahoma" pitchFamily="34" charset="0"/>
                </a:rPr>
                <a:t>Define opportunity areas</a:t>
              </a:r>
            </a:p>
          </p:txBody>
        </p:sp>
      </p:grpSp>
      <p:grpSp>
        <p:nvGrpSpPr>
          <p:cNvPr id="12" name="Group 11"/>
          <p:cNvGrpSpPr/>
          <p:nvPr/>
        </p:nvGrpSpPr>
        <p:grpSpPr>
          <a:xfrm>
            <a:off x="2743200" y="3962400"/>
            <a:ext cx="3886200" cy="685800"/>
            <a:chOff x="2743200" y="3886200"/>
            <a:chExt cx="3886200" cy="685800"/>
          </a:xfrm>
        </p:grpSpPr>
        <p:sp>
          <p:nvSpPr>
            <p:cNvPr id="10" name="Rounded Rectangle 9"/>
            <p:cNvSpPr/>
            <p:nvPr/>
          </p:nvSpPr>
          <p:spPr>
            <a:xfrm>
              <a:off x="2743200" y="3886200"/>
              <a:ext cx="3886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Tahoma" pitchFamily="34" charset="0"/>
              </a:endParaRPr>
            </a:p>
          </p:txBody>
        </p:sp>
        <p:sp>
          <p:nvSpPr>
            <p:cNvPr id="11" name="TextBox 10"/>
            <p:cNvSpPr txBox="1"/>
            <p:nvPr/>
          </p:nvSpPr>
          <p:spPr>
            <a:xfrm>
              <a:off x="2895600" y="4038600"/>
              <a:ext cx="358140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dirty="0" smtClean="0">
                  <a:solidFill>
                    <a:schemeClr val="bg1">
                      <a:lumMod val="95000"/>
                    </a:schemeClr>
                  </a:solidFill>
                  <a:latin typeface="Tahoma" pitchFamily="34" charset="0"/>
                  <a:cs typeface="Tahoma" pitchFamily="34" charset="0"/>
                </a:rPr>
                <a:t>Here’s what we can do about it</a:t>
              </a:r>
            </a:p>
          </p:txBody>
        </p:sp>
      </p:grpSp>
      <p:grpSp>
        <p:nvGrpSpPr>
          <p:cNvPr id="14" name="Group 13"/>
          <p:cNvGrpSpPr/>
          <p:nvPr/>
        </p:nvGrpSpPr>
        <p:grpSpPr>
          <a:xfrm>
            <a:off x="2743200" y="5257800"/>
            <a:ext cx="3886200" cy="685800"/>
            <a:chOff x="2743200" y="2438400"/>
            <a:chExt cx="3886200" cy="685800"/>
          </a:xfrm>
        </p:grpSpPr>
        <p:sp>
          <p:nvSpPr>
            <p:cNvPr id="15" name="Rounded Rectangle 14"/>
            <p:cNvSpPr/>
            <p:nvPr/>
          </p:nvSpPr>
          <p:spPr>
            <a:xfrm>
              <a:off x="2743200" y="2438400"/>
              <a:ext cx="3886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smtClean="0">
                <a:latin typeface="Tahoma" pitchFamily="34" charset="0"/>
              </a:endParaRPr>
            </a:p>
          </p:txBody>
        </p:sp>
        <p:sp>
          <p:nvSpPr>
            <p:cNvPr id="16" name="TextBox 15"/>
            <p:cNvSpPr txBox="1"/>
            <p:nvPr/>
          </p:nvSpPr>
          <p:spPr>
            <a:xfrm>
              <a:off x="2895600" y="2590800"/>
              <a:ext cx="358140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dirty="0" smtClean="0">
                  <a:solidFill>
                    <a:schemeClr val="bg1">
                      <a:lumMod val="95000"/>
                    </a:schemeClr>
                  </a:solidFill>
                  <a:latin typeface="Tahoma" pitchFamily="34" charset="0"/>
                  <a:cs typeface="Tahoma" pitchFamily="34" charset="0"/>
                </a:rPr>
                <a:t>Here’s how it could look</a:t>
              </a:r>
            </a:p>
          </p:txBody>
        </p:sp>
      </p:grpSp>
      <p:sp>
        <p:nvSpPr>
          <p:cNvPr id="17" name="Down Arrow 16"/>
          <p:cNvSpPr/>
          <p:nvPr/>
        </p:nvSpPr>
        <p:spPr>
          <a:xfrm>
            <a:off x="4267200" y="2133600"/>
            <a:ext cx="685800" cy="4572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err="1" smtClean="0">
              <a:latin typeface="Tahoma" pitchFamily="34" charset="0"/>
            </a:endParaRPr>
          </a:p>
        </p:txBody>
      </p:sp>
      <p:sp>
        <p:nvSpPr>
          <p:cNvPr id="18" name="Down Arrow 17"/>
          <p:cNvSpPr/>
          <p:nvPr/>
        </p:nvSpPr>
        <p:spPr>
          <a:xfrm>
            <a:off x="4267200" y="3429000"/>
            <a:ext cx="685800" cy="4572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err="1" smtClean="0">
              <a:latin typeface="Tahoma" pitchFamily="34" charset="0"/>
            </a:endParaRPr>
          </a:p>
        </p:txBody>
      </p:sp>
      <p:sp>
        <p:nvSpPr>
          <p:cNvPr id="19" name="Down Arrow 18"/>
          <p:cNvSpPr/>
          <p:nvPr/>
        </p:nvSpPr>
        <p:spPr>
          <a:xfrm>
            <a:off x="4267200" y="4724400"/>
            <a:ext cx="685800" cy="4572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err="1" smtClean="0">
              <a:latin typeface="Tahoma" pitchFamily="34" charset="0"/>
            </a:endParaRPr>
          </a:p>
        </p:txBody>
      </p:sp>
    </p:spTree>
    <p:extLst>
      <p:ext uri="{BB962C8B-B14F-4D97-AF65-F5344CB8AC3E}">
        <p14:creationId xmlns:p14="http://schemas.microsoft.com/office/powerpoint/2010/main" val="309263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Subjects</a:t>
            </a:r>
            <a:endParaRPr lang="en-US" dirty="0"/>
          </a:p>
        </p:txBody>
      </p:sp>
      <p:pic>
        <p:nvPicPr>
          <p:cNvPr id="4" name="Content Placeholder 3"/>
          <p:cNvPicPr>
            <a:picLocks noGrp="1" noChangeAspect="1"/>
          </p:cNvPicPr>
          <p:nvPr>
            <p:ph idx="1"/>
          </p:nvPr>
        </p:nvPicPr>
        <p:blipFill rotWithShape="1">
          <a:blip r:embed="rId2"/>
          <a:srcRect l="-255" r="109"/>
          <a:stretch/>
        </p:blipFill>
        <p:spPr>
          <a:xfrm>
            <a:off x="2578666" y="304800"/>
            <a:ext cx="6401762" cy="6034617"/>
          </a:xfrm>
        </p:spPr>
      </p:pic>
      <p:sp>
        <p:nvSpPr>
          <p:cNvPr id="5" name="TextBox 4"/>
          <p:cNvSpPr txBox="1"/>
          <p:nvPr/>
        </p:nvSpPr>
        <p:spPr>
          <a:xfrm>
            <a:off x="152400" y="3581400"/>
            <a:ext cx="2514600" cy="2308324"/>
          </a:xfrm>
          <a:prstGeom prst="rect">
            <a:avLst/>
          </a:prstGeom>
          <a:noFill/>
        </p:spPr>
        <p:txBody>
          <a:bodyPr wrap="square" rtlCol="0">
            <a:spAutoFit/>
          </a:bodyPr>
          <a:lstStyle/>
          <a:p>
            <a:r>
              <a:rPr lang="en-US" dirty="0" smtClean="0">
                <a:latin typeface="Tahoma" pitchFamily="34" charset="0"/>
                <a:cs typeface="Tahoma" pitchFamily="34" charset="0"/>
              </a:rPr>
              <a:t>Recruiting Strategy</a:t>
            </a:r>
            <a:endParaRPr lang="en-US" dirty="0" smtClean="0">
              <a:latin typeface="Tahoma" pitchFamily="34" charset="0"/>
              <a:cs typeface="Tahoma" pitchFamily="34" charset="0"/>
            </a:endParaRPr>
          </a:p>
          <a:p>
            <a:endParaRPr lang="en-US" dirty="0" smtClean="0">
              <a:latin typeface="Tahoma" pitchFamily="34" charset="0"/>
              <a:cs typeface="Tahoma" pitchFamily="34" charset="0"/>
            </a:endParaRPr>
          </a:p>
          <a:p>
            <a:pPr marL="285750" indent="-285750">
              <a:buFont typeface="Arial"/>
              <a:buChar char="•"/>
            </a:pPr>
            <a:r>
              <a:rPr lang="en-US" dirty="0" smtClean="0">
                <a:latin typeface="Tahoma" pitchFamily="34" charset="0"/>
                <a:cs typeface="Tahoma" pitchFamily="34" charset="0"/>
              </a:rPr>
              <a:t>Identify target demographics</a:t>
            </a:r>
          </a:p>
          <a:p>
            <a:pPr marL="285750" indent="-285750">
              <a:buFont typeface="Arial"/>
              <a:buChar char="•"/>
            </a:pPr>
            <a:endParaRPr lang="en-US" dirty="0" smtClean="0">
              <a:latin typeface="Tahoma" pitchFamily="34" charset="0"/>
              <a:cs typeface="Tahoma" pitchFamily="34" charset="0"/>
            </a:endParaRPr>
          </a:p>
          <a:p>
            <a:pPr marL="285750" indent="-285750">
              <a:buFont typeface="Arial"/>
              <a:buChar char="•"/>
            </a:pPr>
            <a:r>
              <a:rPr lang="en-US" dirty="0" smtClean="0">
                <a:latin typeface="Tahoma" pitchFamily="34" charset="0"/>
                <a:cs typeface="Tahoma" pitchFamily="34" charset="0"/>
              </a:rPr>
              <a:t>Recruit ‘extreme’ users to amplify underserved needs</a:t>
            </a:r>
          </a:p>
        </p:txBody>
      </p:sp>
    </p:spTree>
    <p:extLst>
      <p:ext uri="{BB962C8B-B14F-4D97-AF65-F5344CB8AC3E}">
        <p14:creationId xmlns:p14="http://schemas.microsoft.com/office/powerpoint/2010/main" val="3528667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AutoShape 1"/>
          <p:cNvSpPr>
            <a:spLocks/>
          </p:cNvSpPr>
          <p:nvPr/>
        </p:nvSpPr>
        <p:spPr bwMode="auto">
          <a:xfrm>
            <a:off x="5905500" y="2209800"/>
            <a:ext cx="2933700" cy="2628900"/>
          </a:xfrm>
          <a:custGeom>
            <a:avLst/>
            <a:gdLst/>
            <a:ahLst/>
            <a:cxnLst/>
            <a:rect l="0" t="0" r="r" b="b"/>
            <a:pathLst>
              <a:path w="21600" h="17553">
                <a:moveTo>
                  <a:pt x="731" y="0"/>
                </a:moveTo>
                <a:cubicBezTo>
                  <a:pt x="327" y="0"/>
                  <a:pt x="0" y="394"/>
                  <a:pt x="0" y="880"/>
                </a:cubicBezTo>
                <a:lnTo>
                  <a:pt x="0" y="16673"/>
                </a:lnTo>
                <a:cubicBezTo>
                  <a:pt x="0" y="17159"/>
                  <a:pt x="327" y="17553"/>
                  <a:pt x="731" y="17553"/>
                </a:cubicBezTo>
                <a:lnTo>
                  <a:pt x="12426" y="17553"/>
                </a:lnTo>
                <a:lnTo>
                  <a:pt x="13888" y="21600"/>
                </a:lnTo>
                <a:lnTo>
                  <a:pt x="15350" y="17553"/>
                </a:lnTo>
                <a:lnTo>
                  <a:pt x="20869" y="17553"/>
                </a:lnTo>
                <a:cubicBezTo>
                  <a:pt x="21273" y="17553"/>
                  <a:pt x="21600" y="17159"/>
                  <a:pt x="21600" y="16673"/>
                </a:cubicBezTo>
                <a:lnTo>
                  <a:pt x="21600" y="880"/>
                </a:lnTo>
                <a:cubicBezTo>
                  <a:pt x="21600" y="394"/>
                  <a:pt x="21273" y="0"/>
                  <a:pt x="20869" y="0"/>
                </a:cubicBezTo>
                <a:lnTo>
                  <a:pt x="731" y="0"/>
                </a:lnTo>
                <a:close/>
                <a:moveTo>
                  <a:pt x="731" y="0"/>
                </a:moveTo>
              </a:path>
            </a:pathLst>
          </a:custGeom>
          <a:solidFill>
            <a:srgbClr val="000000"/>
          </a:solidFill>
          <a:ln>
            <a:noFill/>
          </a:ln>
          <a:extLst>
            <a:ext uri="{91240B29-F687-4f45-9708-019B960494DF}">
              <a14:hiddenLine xmlns:a14="http://schemas.microsoft.com/office/drawing/2010/main" w="25400" cap="flat">
                <a:solidFill>
                  <a:srgbClr val="E1DEA6"/>
                </a:solidFill>
                <a:miter lim="800000"/>
                <a:headEnd type="none" w="med" len="med"/>
                <a:tailEnd type="none" w="med" len="med"/>
              </a14:hiddenLine>
            </a:ext>
          </a:extLst>
        </p:spPr>
        <p:txBody>
          <a:bodyPr lIns="0" tIns="0" rIns="0" bIns="0"/>
          <a:lstStyle/>
          <a:p>
            <a:endParaRPr lang="en-US"/>
          </a:p>
        </p:txBody>
      </p:sp>
      <p:sp>
        <p:nvSpPr>
          <p:cNvPr id="40962" name="AutoShape 2"/>
          <p:cNvSpPr>
            <a:spLocks/>
          </p:cNvSpPr>
          <p:nvPr/>
        </p:nvSpPr>
        <p:spPr bwMode="auto">
          <a:xfrm>
            <a:off x="3429001" y="4191000"/>
            <a:ext cx="2095500" cy="1587500"/>
          </a:xfrm>
          <a:custGeom>
            <a:avLst/>
            <a:gdLst/>
            <a:ahLst/>
            <a:cxnLst/>
            <a:rect l="0" t="0" r="r" b="b"/>
            <a:pathLst>
              <a:path w="21600" h="16427">
                <a:moveTo>
                  <a:pt x="1033" y="0"/>
                </a:moveTo>
                <a:cubicBezTo>
                  <a:pt x="463" y="0"/>
                  <a:pt x="0" y="626"/>
                  <a:pt x="0" y="1398"/>
                </a:cubicBezTo>
                <a:lnTo>
                  <a:pt x="0" y="15029"/>
                </a:lnTo>
                <a:cubicBezTo>
                  <a:pt x="0" y="15801"/>
                  <a:pt x="463" y="16427"/>
                  <a:pt x="1033" y="16427"/>
                </a:cubicBezTo>
                <a:lnTo>
                  <a:pt x="12578" y="16427"/>
                </a:lnTo>
                <a:lnTo>
                  <a:pt x="14159" y="21600"/>
                </a:lnTo>
                <a:lnTo>
                  <a:pt x="15740" y="16427"/>
                </a:lnTo>
                <a:lnTo>
                  <a:pt x="20567" y="16427"/>
                </a:lnTo>
                <a:cubicBezTo>
                  <a:pt x="21137" y="16427"/>
                  <a:pt x="21600" y="15801"/>
                  <a:pt x="21600" y="15029"/>
                </a:cubicBezTo>
                <a:lnTo>
                  <a:pt x="21600" y="1398"/>
                </a:lnTo>
                <a:cubicBezTo>
                  <a:pt x="21600" y="626"/>
                  <a:pt x="21137" y="0"/>
                  <a:pt x="20567" y="0"/>
                </a:cubicBezTo>
                <a:lnTo>
                  <a:pt x="1033" y="0"/>
                </a:lnTo>
                <a:close/>
                <a:moveTo>
                  <a:pt x="1033" y="0"/>
                </a:moveTo>
              </a:path>
            </a:pathLst>
          </a:custGeom>
          <a:solidFill>
            <a:srgbClr val="000000"/>
          </a:solidFill>
          <a:ln>
            <a:noFill/>
          </a:ln>
          <a:extLst>
            <a:ext uri="{91240B29-F687-4f45-9708-019B960494DF}">
              <a14:hiddenLine xmlns:a14="http://schemas.microsoft.com/office/drawing/2010/main" w="25400" cap="flat">
                <a:solidFill>
                  <a:srgbClr val="E1DEA6"/>
                </a:solidFill>
                <a:miter lim="800000"/>
                <a:headEnd type="none" w="med" len="med"/>
                <a:tailEnd type="none" w="med" len="med"/>
              </a14:hiddenLine>
            </a:ext>
          </a:extLst>
        </p:spPr>
        <p:txBody>
          <a:bodyPr lIns="0" tIns="0" rIns="0" bIns="0"/>
          <a:lstStyle/>
          <a:p>
            <a:endParaRPr lang="en-US"/>
          </a:p>
        </p:txBody>
      </p:sp>
      <p:sp>
        <p:nvSpPr>
          <p:cNvPr id="40963" name="AutoShape 3"/>
          <p:cNvSpPr>
            <a:spLocks/>
          </p:cNvSpPr>
          <p:nvPr/>
        </p:nvSpPr>
        <p:spPr bwMode="auto">
          <a:xfrm>
            <a:off x="2147888" y="755650"/>
            <a:ext cx="3429000" cy="2641600"/>
          </a:xfrm>
          <a:custGeom>
            <a:avLst/>
            <a:gdLst/>
            <a:ahLst/>
            <a:cxnLst/>
            <a:rect l="0" t="0" r="r" b="b"/>
            <a:pathLst>
              <a:path w="21600" h="17247">
                <a:moveTo>
                  <a:pt x="600" y="0"/>
                </a:moveTo>
                <a:cubicBezTo>
                  <a:pt x="269" y="0"/>
                  <a:pt x="0" y="371"/>
                  <a:pt x="0" y="829"/>
                </a:cubicBezTo>
                <a:lnTo>
                  <a:pt x="0" y="16418"/>
                </a:lnTo>
                <a:cubicBezTo>
                  <a:pt x="0" y="16876"/>
                  <a:pt x="269" y="17247"/>
                  <a:pt x="600" y="17247"/>
                </a:cubicBezTo>
                <a:lnTo>
                  <a:pt x="5238" y="17247"/>
                </a:lnTo>
                <a:lnTo>
                  <a:pt x="6570" y="21600"/>
                </a:lnTo>
                <a:lnTo>
                  <a:pt x="7903" y="17247"/>
                </a:lnTo>
                <a:lnTo>
                  <a:pt x="21000" y="17247"/>
                </a:lnTo>
                <a:cubicBezTo>
                  <a:pt x="21331" y="17247"/>
                  <a:pt x="21600" y="16876"/>
                  <a:pt x="21600" y="16418"/>
                </a:cubicBezTo>
                <a:lnTo>
                  <a:pt x="21600" y="829"/>
                </a:lnTo>
                <a:cubicBezTo>
                  <a:pt x="21600" y="371"/>
                  <a:pt x="21331" y="0"/>
                  <a:pt x="21000" y="0"/>
                </a:cubicBezTo>
                <a:lnTo>
                  <a:pt x="600" y="0"/>
                </a:lnTo>
                <a:close/>
                <a:moveTo>
                  <a:pt x="600" y="0"/>
                </a:moveTo>
              </a:path>
            </a:pathLst>
          </a:custGeom>
          <a:solidFill>
            <a:srgbClr val="000000"/>
          </a:solidFill>
          <a:ln>
            <a:noFill/>
          </a:ln>
          <a:extLst>
            <a:ext uri="{91240B29-F687-4f45-9708-019B960494DF}">
              <a14:hiddenLine xmlns:a14="http://schemas.microsoft.com/office/drawing/2010/main" w="25400" cap="flat">
                <a:solidFill>
                  <a:srgbClr val="E1DEA6"/>
                </a:solidFill>
                <a:miter lim="800000"/>
                <a:headEnd type="none" w="med" len="med"/>
                <a:tailEnd type="none" w="med" len="med"/>
              </a14:hiddenLine>
            </a:ext>
          </a:extLst>
        </p:spPr>
        <p:txBody>
          <a:bodyPr lIns="0" tIns="0" rIns="0" bIns="0"/>
          <a:lstStyle/>
          <a:p>
            <a:endParaRPr lang="en-US"/>
          </a:p>
        </p:txBody>
      </p:sp>
      <p:sp>
        <p:nvSpPr>
          <p:cNvPr id="40964" name="Rectangle 4"/>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a:solidFill>
                  <a:srgbClr val="808083"/>
                </a:solidFill>
                <a:latin typeface="Tahoma" charset="0"/>
                <a:ea typeface="ＭＳ Ｐゴシック" charset="0"/>
                <a:cs typeface="Tahoma" charset="0"/>
                <a:sym typeface="Tahoma" charset="0"/>
              </a:rPr>
              <a:t>© 2011 Immersion Corporation</a:t>
            </a:r>
          </a:p>
        </p:txBody>
      </p:sp>
      <p:sp>
        <p:nvSpPr>
          <p:cNvPr id="40965" name="AutoShape 5"/>
          <p:cNvSpPr>
            <a:spLocks/>
          </p:cNvSpPr>
          <p:nvPr/>
        </p:nvSpPr>
        <p:spPr bwMode="auto">
          <a:xfrm>
            <a:off x="276225" y="2908300"/>
            <a:ext cx="2314575" cy="2273300"/>
          </a:xfrm>
          <a:custGeom>
            <a:avLst/>
            <a:gdLst/>
            <a:ahLst/>
            <a:cxnLst/>
            <a:rect l="0" t="0" r="r" b="b"/>
            <a:pathLst>
              <a:path w="21600" h="17983">
                <a:moveTo>
                  <a:pt x="889" y="0"/>
                </a:moveTo>
                <a:cubicBezTo>
                  <a:pt x="398" y="0"/>
                  <a:pt x="0" y="450"/>
                  <a:pt x="0" y="1005"/>
                </a:cubicBezTo>
                <a:lnTo>
                  <a:pt x="0" y="16979"/>
                </a:lnTo>
                <a:cubicBezTo>
                  <a:pt x="0" y="17533"/>
                  <a:pt x="398" y="17983"/>
                  <a:pt x="889" y="17983"/>
                </a:cubicBezTo>
                <a:lnTo>
                  <a:pt x="5574" y="17983"/>
                </a:lnTo>
                <a:lnTo>
                  <a:pt x="6933" y="21600"/>
                </a:lnTo>
                <a:lnTo>
                  <a:pt x="8293" y="17983"/>
                </a:lnTo>
                <a:lnTo>
                  <a:pt x="20711" y="17983"/>
                </a:lnTo>
                <a:cubicBezTo>
                  <a:pt x="21202" y="17983"/>
                  <a:pt x="21600" y="17533"/>
                  <a:pt x="21600" y="16979"/>
                </a:cubicBezTo>
                <a:lnTo>
                  <a:pt x="21600" y="1005"/>
                </a:lnTo>
                <a:cubicBezTo>
                  <a:pt x="21600" y="450"/>
                  <a:pt x="21202" y="0"/>
                  <a:pt x="20711" y="0"/>
                </a:cubicBezTo>
                <a:lnTo>
                  <a:pt x="889" y="0"/>
                </a:lnTo>
                <a:close/>
                <a:moveTo>
                  <a:pt x="889" y="0"/>
                </a:moveTo>
              </a:path>
            </a:pathLst>
          </a:custGeom>
          <a:solidFill>
            <a:srgbClr val="000000"/>
          </a:solidFill>
          <a:ln>
            <a:noFill/>
          </a:ln>
          <a:extLst>
            <a:ext uri="{91240B29-F687-4f45-9708-019B960494DF}">
              <a14:hiddenLine xmlns:a14="http://schemas.microsoft.com/office/drawing/2010/main" w="25400" cap="flat">
                <a:solidFill>
                  <a:srgbClr val="E1DEA6"/>
                </a:solidFill>
                <a:miter lim="800000"/>
                <a:headEnd type="none" w="med" len="med"/>
                <a:tailEnd type="none" w="med" len="med"/>
              </a14:hiddenLine>
            </a:ext>
          </a:extLst>
        </p:spPr>
        <p:txBody>
          <a:bodyPr lIns="0" tIns="0" rIns="0" bIns="0"/>
          <a:lstStyle/>
          <a:p>
            <a:endParaRPr lang="en-US"/>
          </a:p>
        </p:txBody>
      </p:sp>
      <p:sp>
        <p:nvSpPr>
          <p:cNvPr id="40966" name="Rectangle 6"/>
          <p:cNvSpPr>
            <a:spLocks/>
          </p:cNvSpPr>
          <p:nvPr/>
        </p:nvSpPr>
        <p:spPr bwMode="auto">
          <a:xfrm>
            <a:off x="347663" y="2984500"/>
            <a:ext cx="23145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70000"/>
              </a:lnSpc>
              <a:spcBef>
                <a:spcPts val="1638"/>
              </a:spcBef>
            </a:pPr>
            <a:r>
              <a:rPr lang="ja-JP" altLang="en-US" sz="2400" dirty="0">
                <a:solidFill>
                  <a:srgbClr val="7BBEB9"/>
                </a:solidFill>
                <a:latin typeface="Arial"/>
                <a:ea typeface="ＭＳ Ｐゴシック" charset="0"/>
                <a:cs typeface="Lucida Grande" charset="0"/>
                <a:sym typeface="ApexSansMediumST" charset="0"/>
              </a:rPr>
              <a:t>“</a:t>
            </a:r>
            <a:r>
              <a:rPr lang="en-US" sz="2400" dirty="0">
                <a:solidFill>
                  <a:srgbClr val="7BBEB9"/>
                </a:solidFill>
                <a:latin typeface="ApexSansMediumST" charset="0"/>
                <a:ea typeface="ＭＳ Ｐゴシック" charset="0"/>
                <a:cs typeface="Lucida Grande" charset="0"/>
                <a:sym typeface="ApexSansMediumST" charset="0"/>
              </a:rPr>
              <a:t>Sometimes you want to keep in touch but you have nothing to write.</a:t>
            </a:r>
            <a:r>
              <a:rPr lang="ja-JP" altLang="en-US" sz="2400" dirty="0">
                <a:solidFill>
                  <a:srgbClr val="7BBEB9"/>
                </a:solidFill>
                <a:latin typeface="Arial"/>
                <a:ea typeface="ＭＳ Ｐゴシック" charset="0"/>
                <a:cs typeface="Lucida Grande" charset="0"/>
                <a:sym typeface="ApexSansMediumST" charset="0"/>
              </a:rPr>
              <a:t>”</a:t>
            </a:r>
            <a:endParaRPr lang="en-US" sz="2400" dirty="0">
              <a:solidFill>
                <a:srgbClr val="7BBEB9"/>
              </a:solidFill>
              <a:latin typeface="ApexSansMediumST" charset="0"/>
              <a:ea typeface="ＭＳ Ｐゴシック" charset="0"/>
              <a:cs typeface="Lucida Grande" charset="0"/>
              <a:sym typeface="ApexSansMediumST" charset="0"/>
            </a:endParaRPr>
          </a:p>
        </p:txBody>
      </p:sp>
      <p:sp>
        <p:nvSpPr>
          <p:cNvPr id="40967" name="Rectangle 7"/>
          <p:cNvSpPr>
            <a:spLocks/>
          </p:cNvSpPr>
          <p:nvPr/>
        </p:nvSpPr>
        <p:spPr bwMode="auto">
          <a:xfrm>
            <a:off x="423863" y="4679950"/>
            <a:ext cx="2095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70000"/>
              </a:lnSpc>
              <a:spcBef>
                <a:spcPts val="1638"/>
              </a:spcBef>
            </a:pPr>
            <a:r>
              <a:rPr lang="en-US" sz="1000" dirty="0" err="1">
                <a:solidFill>
                  <a:srgbClr val="FDFDFD"/>
                </a:solidFill>
                <a:latin typeface="ApexSansMediumST" charset="0"/>
                <a:ea typeface="ＭＳ Ｐゴシック" charset="0"/>
                <a:cs typeface="ApexSansMediumST" charset="0"/>
                <a:sym typeface="ApexSansMediumST" charset="0"/>
              </a:rPr>
              <a:t>Nauremon</a:t>
            </a:r>
            <a:r>
              <a:rPr lang="en-US" sz="1000" dirty="0">
                <a:solidFill>
                  <a:srgbClr val="FDFDFD"/>
                </a:solidFill>
                <a:latin typeface="ApexSansMediumST" charset="0"/>
                <a:ea typeface="ＭＳ Ｐゴシック" charset="0"/>
                <a:cs typeface="ApexSansMediumST" charset="0"/>
                <a:sym typeface="ApexSansMediumST" charset="0"/>
              </a:rPr>
              <a:t>, 28, Early Adopter &amp; Blogger</a:t>
            </a:r>
          </a:p>
        </p:txBody>
      </p:sp>
      <p:sp>
        <p:nvSpPr>
          <p:cNvPr id="40968" name="Rectangle 8"/>
          <p:cNvSpPr>
            <a:spLocks/>
          </p:cNvSpPr>
          <p:nvPr/>
        </p:nvSpPr>
        <p:spPr bwMode="auto">
          <a:xfrm>
            <a:off x="2366963" y="914400"/>
            <a:ext cx="304323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70000"/>
              </a:lnSpc>
              <a:spcBef>
                <a:spcPts val="1638"/>
              </a:spcBef>
            </a:pPr>
            <a:r>
              <a:rPr lang="ja-JP" altLang="en-US" sz="3900" dirty="0">
                <a:solidFill>
                  <a:srgbClr val="98B7FE"/>
                </a:solidFill>
                <a:latin typeface="Arial"/>
                <a:ea typeface="ＭＳ Ｐゴシック" charset="0"/>
                <a:cs typeface="Lucida Grande" charset="0"/>
                <a:sym typeface="ApexSansMediumST" charset="0"/>
              </a:rPr>
              <a:t>“</a:t>
            </a:r>
            <a:r>
              <a:rPr lang="en-US" sz="3900" dirty="0">
                <a:solidFill>
                  <a:srgbClr val="98B7FE"/>
                </a:solidFill>
                <a:latin typeface="ApexSansMediumST" charset="0"/>
                <a:ea typeface="ＭＳ Ｐゴシック" charset="0"/>
                <a:cs typeface="Lucida Grande" charset="0"/>
                <a:sym typeface="ApexSansMediumST" charset="0"/>
              </a:rPr>
              <a:t>There</a:t>
            </a:r>
            <a:r>
              <a:rPr lang="ja-JP" altLang="en-US" sz="3900" dirty="0">
                <a:solidFill>
                  <a:srgbClr val="98B7FE"/>
                </a:solidFill>
                <a:latin typeface="Arial"/>
                <a:ea typeface="ＭＳ Ｐゴシック" charset="0"/>
                <a:cs typeface="Lucida Grande" charset="0"/>
                <a:sym typeface="ApexSansMediumST" charset="0"/>
              </a:rPr>
              <a:t>’</a:t>
            </a:r>
            <a:r>
              <a:rPr lang="en-US" sz="3900" dirty="0">
                <a:solidFill>
                  <a:srgbClr val="98B7FE"/>
                </a:solidFill>
                <a:latin typeface="ApexSansMediumST" charset="0"/>
                <a:ea typeface="ＭＳ Ｐゴシック" charset="0"/>
                <a:cs typeface="Lucida Grande" charset="0"/>
                <a:sym typeface="ApexSansMediumST" charset="0"/>
              </a:rPr>
              <a:t>s no substitute for human touch.</a:t>
            </a:r>
            <a:r>
              <a:rPr lang="ja-JP" altLang="en-US" sz="3900" dirty="0">
                <a:solidFill>
                  <a:srgbClr val="98B7FE"/>
                </a:solidFill>
                <a:latin typeface="Arial"/>
                <a:ea typeface="ＭＳ Ｐゴシック" charset="0"/>
                <a:cs typeface="Lucida Grande" charset="0"/>
                <a:sym typeface="ApexSansMediumST" charset="0"/>
              </a:rPr>
              <a:t>”</a:t>
            </a:r>
            <a:endParaRPr lang="en-US" sz="3900" dirty="0">
              <a:solidFill>
                <a:srgbClr val="98B7FE"/>
              </a:solidFill>
              <a:latin typeface="ApexSansMediumST" charset="0"/>
              <a:ea typeface="ＭＳ Ｐゴシック" charset="0"/>
              <a:cs typeface="Lucida Grande" charset="0"/>
              <a:sym typeface="ApexSansMediumST" charset="0"/>
            </a:endParaRPr>
          </a:p>
        </p:txBody>
      </p:sp>
      <p:sp>
        <p:nvSpPr>
          <p:cNvPr id="40969" name="Rectangle 9"/>
          <p:cNvSpPr>
            <a:spLocks/>
          </p:cNvSpPr>
          <p:nvPr/>
        </p:nvSpPr>
        <p:spPr bwMode="auto">
          <a:xfrm>
            <a:off x="3481388" y="2876550"/>
            <a:ext cx="2095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spcBef>
                <a:spcPts val="1638"/>
              </a:spcBef>
            </a:pPr>
            <a:r>
              <a:rPr lang="en-US" sz="1200">
                <a:solidFill>
                  <a:srgbClr val="FDFDFD"/>
                </a:solidFill>
                <a:latin typeface="ApexSansMediumST" charset="0"/>
                <a:ea typeface="ＭＳ Ｐゴシック" charset="0"/>
                <a:cs typeface="ApexSansMediumST" charset="0"/>
                <a:sym typeface="ApexSansMediumST" charset="0"/>
              </a:rPr>
              <a:t>Dave, 52, Firefighting Captain</a:t>
            </a:r>
          </a:p>
        </p:txBody>
      </p:sp>
      <p:sp>
        <p:nvSpPr>
          <p:cNvPr id="40970" name="Rectangle 10"/>
          <p:cNvSpPr>
            <a:spLocks/>
          </p:cNvSpPr>
          <p:nvPr/>
        </p:nvSpPr>
        <p:spPr bwMode="auto">
          <a:xfrm>
            <a:off x="3605212" y="4286250"/>
            <a:ext cx="194786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70000"/>
              </a:lnSpc>
              <a:spcBef>
                <a:spcPts val="1638"/>
              </a:spcBef>
            </a:pPr>
            <a:r>
              <a:rPr lang="ja-JP" altLang="en-US" sz="2000" dirty="0">
                <a:solidFill>
                  <a:srgbClr val="EAB200"/>
                </a:solidFill>
                <a:latin typeface="Arial"/>
                <a:ea typeface="ＭＳ Ｐゴシック" charset="0"/>
                <a:cs typeface="Lucida Grande" charset="0"/>
                <a:sym typeface="ApexSansMediumST" charset="0"/>
              </a:rPr>
              <a:t>“</a:t>
            </a:r>
            <a:r>
              <a:rPr lang="en-US" sz="2000" dirty="0">
                <a:solidFill>
                  <a:srgbClr val="EAB200"/>
                </a:solidFill>
                <a:latin typeface="ApexSansMediumST" charset="0"/>
                <a:ea typeface="ＭＳ Ｐゴシック" charset="0"/>
                <a:cs typeface="Lucida Grande" charset="0"/>
                <a:sym typeface="ApexSansMediumST" charset="0"/>
              </a:rPr>
              <a:t>I could have avoided a fight by touching her hand.</a:t>
            </a:r>
            <a:r>
              <a:rPr lang="ja-JP" altLang="en-US" sz="2000" dirty="0">
                <a:solidFill>
                  <a:srgbClr val="EAB200"/>
                </a:solidFill>
                <a:latin typeface="Arial"/>
                <a:ea typeface="ＭＳ Ｐゴシック" charset="0"/>
                <a:cs typeface="Lucida Grande" charset="0"/>
                <a:sym typeface="ApexSansMediumST" charset="0"/>
              </a:rPr>
              <a:t>”</a:t>
            </a:r>
            <a:endParaRPr lang="en-US" sz="2000" dirty="0">
              <a:solidFill>
                <a:srgbClr val="EAB200"/>
              </a:solidFill>
              <a:latin typeface="ApexSansMediumST" charset="0"/>
              <a:ea typeface="ＭＳ Ｐゴシック" charset="0"/>
              <a:cs typeface="Lucida Grande" charset="0"/>
              <a:sym typeface="ApexSansMediumST" charset="0"/>
            </a:endParaRPr>
          </a:p>
        </p:txBody>
      </p:sp>
      <p:sp>
        <p:nvSpPr>
          <p:cNvPr id="40971" name="Rectangle 11"/>
          <p:cNvSpPr>
            <a:spLocks/>
          </p:cNvSpPr>
          <p:nvPr/>
        </p:nvSpPr>
        <p:spPr bwMode="auto">
          <a:xfrm>
            <a:off x="3857030" y="5378450"/>
            <a:ext cx="1571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70000"/>
              </a:lnSpc>
              <a:spcBef>
                <a:spcPts val="1638"/>
              </a:spcBef>
            </a:pPr>
            <a:r>
              <a:rPr lang="en-US" sz="800" dirty="0">
                <a:solidFill>
                  <a:srgbClr val="FDFDFD"/>
                </a:solidFill>
                <a:latin typeface="ApexSansMediumST" charset="0"/>
                <a:ea typeface="ＭＳ Ｐゴシック" charset="0"/>
                <a:cs typeface="ApexSansMediumST" charset="0"/>
                <a:sym typeface="ApexSansMediumST" charset="0"/>
              </a:rPr>
              <a:t>Tony, 42, Tour Guide &amp; Rock Promoter</a:t>
            </a:r>
          </a:p>
        </p:txBody>
      </p:sp>
      <p:sp>
        <p:nvSpPr>
          <p:cNvPr id="40972" name="Rectangle 12"/>
          <p:cNvSpPr>
            <a:spLocks/>
          </p:cNvSpPr>
          <p:nvPr/>
        </p:nvSpPr>
        <p:spPr bwMode="auto">
          <a:xfrm>
            <a:off x="6138862" y="2355850"/>
            <a:ext cx="24241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70000"/>
              </a:lnSpc>
              <a:spcBef>
                <a:spcPts val="1638"/>
              </a:spcBef>
            </a:pPr>
            <a:r>
              <a:rPr lang="ja-JP" altLang="en-US" sz="2900" dirty="0">
                <a:solidFill>
                  <a:srgbClr val="FE936A"/>
                </a:solidFill>
                <a:latin typeface="Arial"/>
                <a:ea typeface="ＭＳ Ｐゴシック" charset="0"/>
                <a:cs typeface="Lucida Grande" charset="0"/>
                <a:sym typeface="ApexSansMediumST" charset="0"/>
              </a:rPr>
              <a:t>“</a:t>
            </a:r>
            <a:r>
              <a:rPr lang="en-US" sz="2900" dirty="0">
                <a:solidFill>
                  <a:srgbClr val="FE936A"/>
                </a:solidFill>
                <a:latin typeface="ApexSansMediumST" charset="0"/>
                <a:ea typeface="ＭＳ Ｐゴシック" charset="0"/>
                <a:cs typeface="Lucida Grande" charset="0"/>
                <a:sym typeface="ApexSansMediumST" charset="0"/>
              </a:rPr>
              <a:t>In person you can look in their eyes, see their mannerisms.</a:t>
            </a:r>
            <a:r>
              <a:rPr lang="ja-JP" altLang="en-US" sz="2900" dirty="0">
                <a:solidFill>
                  <a:srgbClr val="FE936A"/>
                </a:solidFill>
                <a:latin typeface="Arial"/>
                <a:ea typeface="ＭＳ Ｐゴシック" charset="0"/>
                <a:cs typeface="Lucida Grande" charset="0"/>
                <a:sym typeface="ApexSansMediumST" charset="0"/>
              </a:rPr>
              <a:t>”</a:t>
            </a:r>
            <a:endParaRPr lang="en-US" sz="2900" dirty="0">
              <a:solidFill>
                <a:srgbClr val="FE936A"/>
              </a:solidFill>
              <a:latin typeface="ApexSansMediumST" charset="0"/>
              <a:ea typeface="ＭＳ Ｐゴシック" charset="0"/>
              <a:cs typeface="Lucida Grande" charset="0"/>
              <a:sym typeface="ApexSansMediumST" charset="0"/>
            </a:endParaRPr>
          </a:p>
        </p:txBody>
      </p:sp>
      <p:sp>
        <p:nvSpPr>
          <p:cNvPr id="40973" name="Rectangle 13"/>
          <p:cNvSpPr>
            <a:spLocks/>
          </p:cNvSpPr>
          <p:nvPr/>
        </p:nvSpPr>
        <p:spPr bwMode="auto">
          <a:xfrm>
            <a:off x="7090767" y="4330700"/>
            <a:ext cx="1447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spcBef>
                <a:spcPts val="1638"/>
              </a:spcBef>
            </a:pPr>
            <a:r>
              <a:rPr lang="en-US" sz="900">
                <a:solidFill>
                  <a:srgbClr val="FDFDFD"/>
                </a:solidFill>
                <a:latin typeface="ApexSansMediumST" charset="0"/>
                <a:ea typeface="ＭＳ Ｐゴシック" charset="0"/>
                <a:cs typeface="ApexSansMediumST" charset="0"/>
                <a:sym typeface="ApexSansMediumST" charset="0"/>
              </a:rPr>
              <a:t>Sue, 57, Business Power User</a:t>
            </a:r>
          </a:p>
        </p:txBody>
      </p:sp>
      <p:sp>
        <p:nvSpPr>
          <p:cNvPr id="40974" name="Rectangle 14"/>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dirty="0">
                <a:solidFill>
                  <a:srgbClr val="491A15"/>
                </a:solidFill>
                <a:latin typeface="Tahoma" charset="0"/>
                <a:ea typeface="ＭＳ Ｐゴシック" charset="0"/>
                <a:cs typeface="Tahoma" charset="0"/>
                <a:sym typeface="Tahoma" charset="0"/>
              </a:rPr>
              <a:t>© 2011 Immersion Corporation</a:t>
            </a:r>
          </a:p>
        </p:txBody>
      </p:sp>
    </p:spTree>
    <p:extLst>
      <p:ext uri="{BB962C8B-B14F-4D97-AF65-F5344CB8AC3E}">
        <p14:creationId xmlns:p14="http://schemas.microsoft.com/office/powerpoint/2010/main" val="2690020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790" r="4673"/>
          <a:stretch/>
        </p:blipFill>
        <p:spPr>
          <a:xfrm>
            <a:off x="0" y="1371600"/>
            <a:ext cx="8899965" cy="4525963"/>
          </a:xfrm>
        </p:spPr>
      </p:pic>
    </p:spTree>
    <p:extLst>
      <p:ext uri="{BB962C8B-B14F-4D97-AF65-F5344CB8AC3E}">
        <p14:creationId xmlns:p14="http://schemas.microsoft.com/office/powerpoint/2010/main" val="152382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429" r="2951"/>
          <a:stretch/>
        </p:blipFill>
        <p:spPr>
          <a:xfrm>
            <a:off x="236577" y="1371600"/>
            <a:ext cx="8450223" cy="4525963"/>
          </a:xfrm>
        </p:spPr>
      </p:pic>
    </p:spTree>
    <p:extLst>
      <p:ext uri="{BB962C8B-B14F-4D97-AF65-F5344CB8AC3E}">
        <p14:creationId xmlns:p14="http://schemas.microsoft.com/office/powerpoint/2010/main" val="4000761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Areas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Communicate intent of incoming messages</a:t>
            </a:r>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Give People a sense of shared space</a:t>
            </a:r>
          </a:p>
          <a:p>
            <a:pPr marL="514350" indent="-514350">
              <a:buFont typeface="+mj-lt"/>
              <a:buAutoNum type="arabicPeriod"/>
            </a:pPr>
            <a:endParaRPr lang="en-US" dirty="0"/>
          </a:p>
        </p:txBody>
      </p:sp>
    </p:spTree>
    <p:extLst>
      <p:ext uri="{BB962C8B-B14F-4D97-AF65-F5344CB8AC3E}">
        <p14:creationId xmlns:p14="http://schemas.microsoft.com/office/powerpoint/2010/main" val="1621205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9" y="533400"/>
            <a:ext cx="9238481" cy="4953000"/>
          </a:xfrm>
          <a:prstGeom prst="rect">
            <a:avLst/>
          </a:prstGeom>
        </p:spPr>
      </p:pic>
    </p:spTree>
    <p:extLst>
      <p:ext uri="{BB962C8B-B14F-4D97-AF65-F5344CB8AC3E}">
        <p14:creationId xmlns:p14="http://schemas.microsoft.com/office/powerpoint/2010/main" val="4268234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Craft Your Tap</a:t>
            </a:r>
            <a:endParaRPr lang="en-US" dirty="0"/>
          </a:p>
        </p:txBody>
      </p:sp>
      <p:sp>
        <p:nvSpPr>
          <p:cNvPr id="3" name="Content Placeholder 2"/>
          <p:cNvSpPr>
            <a:spLocks noGrp="1"/>
          </p:cNvSpPr>
          <p:nvPr>
            <p:ph idx="1"/>
          </p:nvPr>
        </p:nvSpPr>
        <p:spPr/>
        <p:txBody>
          <a:bodyPr>
            <a:normAutofit lnSpcReduction="10000"/>
          </a:bodyPr>
          <a:lstStyle/>
          <a:p>
            <a:r>
              <a:rPr lang="en-US" dirty="0" smtClean="0"/>
              <a:t>Prototype</a:t>
            </a:r>
            <a:endParaRPr lang="en-US" dirty="0" smtClean="0"/>
          </a:p>
          <a:p>
            <a:pPr lvl="1"/>
            <a:r>
              <a:rPr lang="en-US" dirty="0" smtClean="0"/>
              <a:t>Tactile authoring based on screen tap duration </a:t>
            </a:r>
          </a:p>
          <a:p>
            <a:endParaRPr lang="en-US" dirty="0" smtClean="0"/>
          </a:p>
          <a:p>
            <a:r>
              <a:rPr lang="en-US" dirty="0" smtClean="0"/>
              <a:t>Observations</a:t>
            </a:r>
            <a:endParaRPr lang="en-US" dirty="0" smtClean="0"/>
          </a:p>
          <a:p>
            <a:pPr lvl="1"/>
            <a:r>
              <a:rPr lang="en-US" dirty="0" smtClean="0"/>
              <a:t>Slightly improved response but sensing and actuation technologies not sufficient to convey real emotion </a:t>
            </a:r>
            <a:r>
              <a:rPr lang="en-US" dirty="0" smtClean="0"/>
              <a:t>without context</a:t>
            </a:r>
          </a:p>
          <a:p>
            <a:pPr lvl="1"/>
            <a:endParaRPr lang="en-US" dirty="0" smtClean="0"/>
          </a:p>
          <a:p>
            <a:pPr lvl="1"/>
            <a:r>
              <a:rPr lang="en-US" dirty="0"/>
              <a:t>I</a:t>
            </a:r>
            <a:r>
              <a:rPr lang="en-US" dirty="0" smtClean="0"/>
              <a:t>n</a:t>
            </a:r>
            <a:r>
              <a:rPr lang="en-US" dirty="0" smtClean="0"/>
              <a:t>-context perceived value is </a:t>
            </a:r>
            <a:r>
              <a:rPr lang="en-US" dirty="0" smtClean="0"/>
              <a:t>high</a:t>
            </a:r>
            <a:endParaRPr lang="en-US" dirty="0" smtClean="0"/>
          </a:p>
          <a:p>
            <a:pPr lvl="1"/>
            <a:endParaRPr lang="en-US" dirty="0" smtClean="0"/>
          </a:p>
          <a:p>
            <a:pPr lvl="1"/>
            <a:r>
              <a:rPr lang="en-US" dirty="0" smtClean="0"/>
              <a:t>Inverse </a:t>
            </a:r>
            <a:r>
              <a:rPr lang="en-US" dirty="0" smtClean="0"/>
              <a:t>relationship between haptic fidelity and need for multimodality</a:t>
            </a:r>
          </a:p>
          <a:p>
            <a:pPr lvl="1"/>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Affective </a:t>
            </a:r>
            <a:r>
              <a:rPr lang="en-US" dirty="0" err="1" smtClean="0"/>
              <a:t>Haptics</a:t>
            </a:r>
            <a:r>
              <a:rPr lang="en-US" dirty="0" smtClean="0"/>
              <a:t>: A Commercial Perspective</a:t>
            </a:r>
            <a:endParaRPr lang="en-US" dirty="0"/>
          </a:p>
        </p:txBody>
      </p:sp>
      <p:sp>
        <p:nvSpPr>
          <p:cNvPr id="3" name="Content Placeholder 2"/>
          <p:cNvSpPr>
            <a:spLocks noGrp="1"/>
          </p:cNvSpPr>
          <p:nvPr>
            <p:ph idx="1"/>
          </p:nvPr>
        </p:nvSpPr>
        <p:spPr/>
        <p:txBody>
          <a:bodyPr/>
          <a:lstStyle/>
          <a:p>
            <a:r>
              <a:rPr lang="en-US" dirty="0" smtClean="0"/>
              <a:t>Immersion UX and R&amp;D</a:t>
            </a:r>
          </a:p>
          <a:p>
            <a:pPr lvl="1"/>
            <a:r>
              <a:rPr lang="en-US" dirty="0" smtClean="0"/>
              <a:t>Focus is on value and commercial haptic rendering</a:t>
            </a:r>
          </a:p>
          <a:p>
            <a:pPr lvl="1"/>
            <a:endParaRPr lang="en-US" dirty="0"/>
          </a:p>
          <a:p>
            <a:r>
              <a:rPr lang="en-US" dirty="0" smtClean="0"/>
              <a:t>Key questions</a:t>
            </a:r>
          </a:p>
          <a:p>
            <a:pPr lvl="1"/>
            <a:r>
              <a:rPr lang="en-US" dirty="0" smtClean="0"/>
              <a:t>How to best characterize end user satisfaction?</a:t>
            </a:r>
          </a:p>
          <a:p>
            <a:pPr lvl="1"/>
            <a:endParaRPr lang="en-US" dirty="0" smtClean="0"/>
          </a:p>
          <a:p>
            <a:pPr lvl="1"/>
            <a:endParaRPr lang="en-US" dirty="0"/>
          </a:p>
          <a:p>
            <a:pPr lvl="1"/>
            <a:r>
              <a:rPr lang="en-US" dirty="0" smtClean="0"/>
              <a:t>How to enable emotional </a:t>
            </a:r>
            <a:r>
              <a:rPr lang="en-US" dirty="0" err="1" smtClean="0"/>
              <a:t>haptics</a:t>
            </a:r>
            <a:r>
              <a:rPr lang="en-US" dirty="0"/>
              <a:t> </a:t>
            </a:r>
            <a:r>
              <a:rPr lang="en-US" dirty="0" smtClean="0"/>
              <a:t>on commodity platforms?</a:t>
            </a:r>
          </a:p>
          <a:p>
            <a:pPr lvl="1"/>
            <a:endParaRPr lang="en-US" dirty="0" smtClean="0"/>
          </a:p>
        </p:txBody>
      </p:sp>
    </p:spTree>
    <p:extLst>
      <p:ext uri="{BB962C8B-B14F-4D97-AF65-F5344CB8AC3E}">
        <p14:creationId xmlns:p14="http://schemas.microsoft.com/office/powerpoint/2010/main" val="4140307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76250"/>
            <a:ext cx="91582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0178" name="Rectangle 2"/>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a:solidFill>
                  <a:srgbClr val="808083"/>
                </a:solidFill>
                <a:latin typeface="Tahoma" charset="0"/>
                <a:ea typeface="ＭＳ Ｐゴシック" charset="0"/>
                <a:cs typeface="Tahoma" charset="0"/>
                <a:sym typeface="Tahoma" charset="0"/>
              </a:rPr>
              <a:t>© 2011 Immersion Corporation</a:t>
            </a:r>
          </a:p>
        </p:txBody>
      </p:sp>
      <p:sp>
        <p:nvSpPr>
          <p:cNvPr id="50179" name="Rectangle 3"/>
          <p:cNvSpPr>
            <a:spLocks/>
          </p:cNvSpPr>
          <p:nvPr/>
        </p:nvSpPr>
        <p:spPr bwMode="auto">
          <a:xfrm>
            <a:off x="6404967" y="4083050"/>
            <a:ext cx="204311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tabLst>
                <a:tab pos="224028" algn="l"/>
                <a:tab pos="448056" algn="l"/>
                <a:tab pos="672084" algn="l"/>
                <a:tab pos="896112" algn="l"/>
                <a:tab pos="1120140" algn="l"/>
                <a:tab pos="1344168" algn="l"/>
                <a:tab pos="1568196" algn="l"/>
                <a:tab pos="1792224" algn="l"/>
                <a:tab pos="2016252" algn="l"/>
                <a:tab pos="2240280" algn="l"/>
                <a:tab pos="2464308" algn="l"/>
                <a:tab pos="2688336" algn="l"/>
              </a:tabLst>
            </a:pPr>
            <a:r>
              <a:rPr lang="ja-JP" altLang="en-US" sz="1500">
                <a:solidFill>
                  <a:srgbClr val="FBFFD8"/>
                </a:solidFill>
                <a:latin typeface="Arial"/>
                <a:ea typeface="ＭＳ Ｐゴシック" charset="0"/>
                <a:cs typeface="Lucida Grande" charset="0"/>
                <a:sym typeface="ApexSansBoldT" charset="0"/>
              </a:rPr>
              <a:t>“</a:t>
            </a:r>
            <a:r>
              <a:rPr lang="en-US" sz="1500">
                <a:solidFill>
                  <a:srgbClr val="FBFFD8"/>
                </a:solidFill>
                <a:latin typeface="ApexSansBoldT" charset="0"/>
                <a:ea typeface="ＭＳ Ｐゴシック" charset="0"/>
                <a:cs typeface="Lucida Grande" charset="0"/>
                <a:sym typeface="ApexSansBoldT" charset="0"/>
              </a:rPr>
              <a:t>When our fingertips cross paths, she doesn</a:t>
            </a:r>
            <a:r>
              <a:rPr lang="ja-JP" altLang="en-US" sz="1500">
                <a:solidFill>
                  <a:srgbClr val="FBFFD8"/>
                </a:solidFill>
                <a:latin typeface="Arial"/>
                <a:ea typeface="ＭＳ Ｐゴシック" charset="0"/>
                <a:cs typeface="Lucida Grande" charset="0"/>
                <a:sym typeface="ApexSansBoldT" charset="0"/>
              </a:rPr>
              <a:t>’</a:t>
            </a:r>
            <a:r>
              <a:rPr lang="en-US" sz="1500">
                <a:solidFill>
                  <a:srgbClr val="FBFFD8"/>
                </a:solidFill>
                <a:latin typeface="ApexSansBoldT" charset="0"/>
                <a:ea typeface="ＭＳ Ｐゴシック" charset="0"/>
                <a:cs typeface="Lucida Grande" charset="0"/>
                <a:sym typeface="ApexSansBoldT" charset="0"/>
              </a:rPr>
              <a:t>t feel so far away.</a:t>
            </a:r>
            <a:r>
              <a:rPr lang="ja-JP" altLang="en-US" sz="1500">
                <a:solidFill>
                  <a:srgbClr val="FBFFD8"/>
                </a:solidFill>
                <a:latin typeface="Arial"/>
                <a:ea typeface="ＭＳ Ｐゴシック" charset="0"/>
                <a:cs typeface="Lucida Grande" charset="0"/>
                <a:sym typeface="ApexSansBoldT" charset="0"/>
              </a:rPr>
              <a:t>”</a:t>
            </a:r>
            <a:endParaRPr lang="en-US" sz="1500">
              <a:solidFill>
                <a:srgbClr val="FBFFD8"/>
              </a:solidFill>
              <a:latin typeface="ApexSansBoldT" charset="0"/>
              <a:ea typeface="ＭＳ Ｐゴシック" charset="0"/>
              <a:cs typeface="Lucida Grande" charset="0"/>
              <a:sym typeface="ApexSansBoldT" charset="0"/>
            </a:endParaRPr>
          </a:p>
        </p:txBody>
      </p:sp>
      <p:sp>
        <p:nvSpPr>
          <p:cNvPr id="50180" name="Line 4"/>
          <p:cNvSpPr>
            <a:spLocks noChangeShapeType="1"/>
          </p:cNvSpPr>
          <p:nvPr/>
        </p:nvSpPr>
        <p:spPr bwMode="auto">
          <a:xfrm rot="10800000" flipH="1">
            <a:off x="6438305" y="4063207"/>
            <a:ext cx="1934170" cy="794"/>
          </a:xfrm>
          <a:prstGeom prst="line">
            <a:avLst/>
          </a:prstGeom>
          <a:noFill/>
          <a:ln w="38100" cap="flat">
            <a:solidFill>
              <a:srgbClr val="FBFFD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280486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Touch Trails</a:t>
            </a:r>
            <a:endParaRPr lang="en-US" dirty="0"/>
          </a:p>
        </p:txBody>
      </p:sp>
      <p:sp>
        <p:nvSpPr>
          <p:cNvPr id="3" name="Content Placeholder 2"/>
          <p:cNvSpPr>
            <a:spLocks noGrp="1"/>
          </p:cNvSpPr>
          <p:nvPr>
            <p:ph idx="1"/>
          </p:nvPr>
        </p:nvSpPr>
        <p:spPr/>
        <p:txBody>
          <a:bodyPr>
            <a:normAutofit/>
          </a:bodyPr>
          <a:lstStyle/>
          <a:p>
            <a:r>
              <a:rPr lang="en-US" dirty="0" smtClean="0"/>
              <a:t>Prototype</a:t>
            </a:r>
            <a:endParaRPr lang="en-US" dirty="0" smtClean="0"/>
          </a:p>
          <a:p>
            <a:pPr lvl="1"/>
            <a:r>
              <a:rPr lang="en-US" dirty="0" smtClean="0"/>
              <a:t>Two phones each with ERM motors</a:t>
            </a:r>
          </a:p>
          <a:p>
            <a:pPr lvl="1"/>
            <a:r>
              <a:rPr lang="en-US" dirty="0" smtClean="0"/>
              <a:t>Shared space app</a:t>
            </a:r>
          </a:p>
          <a:p>
            <a:pPr lvl="1"/>
            <a:r>
              <a:rPr lang="en-US" dirty="0" smtClean="0"/>
              <a:t>Simple tactile feedback but real-time</a:t>
            </a:r>
          </a:p>
          <a:p>
            <a:endParaRPr lang="en-US" dirty="0" smtClean="0"/>
          </a:p>
          <a:p>
            <a:r>
              <a:rPr lang="en-US" dirty="0" smtClean="0"/>
              <a:t>Observations</a:t>
            </a:r>
            <a:endParaRPr lang="en-US" dirty="0" smtClean="0"/>
          </a:p>
          <a:p>
            <a:pPr lvl="1"/>
            <a:r>
              <a:rPr lang="en-US" dirty="0" smtClean="0"/>
              <a:t>Strong emotional </a:t>
            </a:r>
            <a:r>
              <a:rPr lang="en-US" dirty="0" smtClean="0"/>
              <a:t>reaction</a:t>
            </a:r>
          </a:p>
          <a:p>
            <a:pPr lvl="1"/>
            <a:r>
              <a:rPr lang="en-US" dirty="0" smtClean="0"/>
              <a:t>Smiles</a:t>
            </a:r>
            <a:r>
              <a:rPr lang="en-US" dirty="0" smtClean="0"/>
              <a:t>, engagement, ‘need to take a </a:t>
            </a:r>
            <a:r>
              <a:rPr lang="en-US" dirty="0" smtClean="0"/>
              <a:t>shower’</a:t>
            </a:r>
          </a:p>
          <a:p>
            <a:pPr lvl="1"/>
            <a:r>
              <a:rPr lang="en-US" dirty="0" smtClean="0"/>
              <a:t>Users </a:t>
            </a:r>
            <a:r>
              <a:rPr lang="en-US" dirty="0" err="1" smtClean="0"/>
              <a:t>creeped</a:t>
            </a:r>
            <a:r>
              <a:rPr lang="en-US" dirty="0" smtClean="0"/>
              <a:t> out when interacting with strangers</a:t>
            </a:r>
          </a:p>
          <a:p>
            <a:pPr lvl="1"/>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G_0934.mov" descr="/Users/cullrich/Immersion/UX/Conferences/MEX 2011/Haptic Design.ppt_media/IMG_0934.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5286375" y="0"/>
            <a:ext cx="3857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2226" name="Rectangle 2"/>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a:solidFill>
                  <a:srgbClr val="808083"/>
                </a:solidFill>
                <a:latin typeface="Tahoma" charset="0"/>
                <a:ea typeface="ＭＳ Ｐゴシック" charset="0"/>
                <a:cs typeface="Tahoma" charset="0"/>
                <a:sym typeface="Tahoma" charset="0"/>
              </a:rPr>
              <a:t>© 2011 Immersion Corporation</a:t>
            </a:r>
          </a:p>
        </p:txBody>
      </p:sp>
      <p:pic>
        <p:nvPicPr>
          <p:cNvPr id="52227" name="IMG_0133.mov" descr="/Users/cullrich/Immersion/UX/Conferences/MEX 2011/Haptic Design.ppt_media/IMG_0133.mov">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0" y="0"/>
            <a:ext cx="3857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0400" y="3352800"/>
            <a:ext cx="2016898" cy="369332"/>
          </a:xfrm>
          <a:prstGeom prst="rect">
            <a:avLst/>
          </a:prstGeom>
          <a:noFill/>
        </p:spPr>
        <p:txBody>
          <a:bodyPr wrap="none" rtlCol="0">
            <a:spAutoFit/>
          </a:bodyPr>
          <a:lstStyle/>
          <a:p>
            <a:r>
              <a:rPr lang="en-US" dirty="0" smtClean="0">
                <a:latin typeface="Tahoma" pitchFamily="34" charset="0"/>
                <a:cs typeface="Tahoma" pitchFamily="34" charset="0"/>
              </a:rPr>
              <a:t>Touch Trails Video</a:t>
            </a:r>
          </a:p>
        </p:txBody>
      </p:sp>
    </p:spTree>
    <p:extLst>
      <p:ext uri="{BB962C8B-B14F-4D97-AF65-F5344CB8AC3E}">
        <p14:creationId xmlns:p14="http://schemas.microsoft.com/office/powerpoint/2010/main" val="2986669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2225"/>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522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2225"/>
                </p:tgtEl>
              </p:cMediaNode>
            </p:video>
            <p:seq concurrent="1" nextAc="seek">
              <p:cTn id="11" restart="whenNotActive" fill="hold" evtFilter="cancelBubble" nodeType="interactiveSeq">
                <p:stCondLst>
                  <p:cond evt="onClick" delay="0">
                    <p:tgtEl>
                      <p:spTgt spid="5222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52225"/>
                                        </p:tgtEl>
                                      </p:cBhvr>
                                    </p:cmd>
                                  </p:childTnLst>
                                </p:cTn>
                              </p:par>
                            </p:childTnLst>
                          </p:cTn>
                        </p:par>
                      </p:childTnLst>
                    </p:cTn>
                  </p:par>
                </p:childTnLst>
              </p:cTn>
              <p:nextCondLst>
                <p:cond evt="onClick" delay="0">
                  <p:tgtEl>
                    <p:spTgt spid="52225"/>
                  </p:tgtEl>
                </p:cond>
              </p:nextCondLst>
            </p:seq>
            <p:video>
              <p:cMediaNode vol="80000">
                <p:cTn id="16" fill="hold" display="0">
                  <p:stCondLst>
                    <p:cond delay="indefinite"/>
                  </p:stCondLst>
                </p:cTn>
                <p:tgtEl>
                  <p:spTgt spid="52227"/>
                </p:tgtEl>
              </p:cMediaNode>
            </p:video>
            <p:seq concurrent="1" nextAc="seek">
              <p:cTn id="17" restart="whenNotActive" fill="hold" evtFilter="cancelBubble" nodeType="interactiveSeq">
                <p:stCondLst>
                  <p:cond evt="onClick" delay="0">
                    <p:tgtEl>
                      <p:spTgt spid="5222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52227"/>
                                        </p:tgtEl>
                                      </p:cBhvr>
                                    </p:cmd>
                                  </p:childTnLst>
                                </p:cTn>
                              </p:par>
                            </p:childTnLst>
                          </p:cTn>
                        </p:par>
                      </p:childTnLst>
                    </p:cTn>
                  </p:par>
                </p:childTnLst>
              </p:cTn>
              <p:nextCondLst>
                <p:cond evt="onClick" delay="0">
                  <p:tgtEl>
                    <p:spTgt spid="5222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27000" y="1028700"/>
            <a:ext cx="8890000" cy="4800600"/>
          </a:xfrm>
          <a:prstGeom prst="rect">
            <a:avLst/>
          </a:prstGeom>
        </p:spPr>
      </p:pic>
    </p:spTree>
    <p:extLst>
      <p:ext uri="{BB962C8B-B14F-4D97-AF65-F5344CB8AC3E}">
        <p14:creationId xmlns:p14="http://schemas.microsoft.com/office/powerpoint/2010/main" val="1940128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Frostbox</a:t>
            </a:r>
            <a:endParaRPr lang="en-US" dirty="0"/>
          </a:p>
        </p:txBody>
      </p:sp>
      <p:sp>
        <p:nvSpPr>
          <p:cNvPr id="3" name="Content Placeholder 2"/>
          <p:cNvSpPr>
            <a:spLocks noGrp="1"/>
          </p:cNvSpPr>
          <p:nvPr>
            <p:ph idx="1"/>
          </p:nvPr>
        </p:nvSpPr>
        <p:spPr/>
        <p:txBody>
          <a:bodyPr/>
          <a:lstStyle/>
          <a:p>
            <a:r>
              <a:rPr lang="en-US" dirty="0" smtClean="0"/>
              <a:t>Prototype</a:t>
            </a:r>
            <a:endParaRPr lang="en-US" dirty="0" smtClean="0"/>
          </a:p>
          <a:p>
            <a:pPr lvl="1"/>
            <a:r>
              <a:rPr lang="en-US" dirty="0" smtClean="0"/>
              <a:t>HD phone prototype</a:t>
            </a:r>
          </a:p>
          <a:p>
            <a:pPr lvl="1"/>
            <a:r>
              <a:rPr lang="en-US" dirty="0" err="1" smtClean="0"/>
              <a:t>Frostbox</a:t>
            </a:r>
            <a:r>
              <a:rPr lang="en-US" dirty="0" smtClean="0"/>
              <a:t> application</a:t>
            </a:r>
          </a:p>
          <a:p>
            <a:endParaRPr lang="en-US" dirty="0" smtClean="0"/>
          </a:p>
          <a:p>
            <a:r>
              <a:rPr lang="en-US" dirty="0" smtClean="0"/>
              <a:t>Observations</a:t>
            </a:r>
            <a:endParaRPr lang="en-US" dirty="0" smtClean="0"/>
          </a:p>
          <a:p>
            <a:pPr lvl="1"/>
            <a:r>
              <a:rPr lang="en-US" dirty="0" smtClean="0"/>
              <a:t>Couples and close friends immediately used it for playful, affective interactions</a:t>
            </a:r>
          </a:p>
          <a:p>
            <a:pPr lvl="1"/>
            <a:r>
              <a:rPr lang="en-US" dirty="0" smtClean="0"/>
              <a:t>Idiosyncratic doodles -&gt; emotional connection</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descr="Screen shot 2011-06-30 at 2.38.1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95400" y="304800"/>
            <a:ext cx="6448424" cy="5715001"/>
          </a:xfrm>
          <a:prstGeom prst="rect">
            <a:avLst/>
          </a:prstGeom>
        </p:spPr>
      </p:pic>
      <p:sp>
        <p:nvSpPr>
          <p:cNvPr id="5" name="Rectangle 4"/>
          <p:cNvSpPr/>
          <p:nvPr/>
        </p:nvSpPr>
        <p:spPr>
          <a:xfrm>
            <a:off x="5334000" y="1292327"/>
            <a:ext cx="1993900" cy="861774"/>
          </a:xfrm>
          <a:prstGeom prst="rect">
            <a:avLst/>
          </a:prstGeom>
        </p:spPr>
        <p:txBody>
          <a:bodyPr wrap="square" lIns="0" tIns="0" rIns="0" bIns="0" anchor="b" anchorCtr="0">
            <a:spAutoFit/>
          </a:bodyPr>
          <a:lstStyle/>
          <a:p>
            <a:r>
              <a:rPr lang="en-US" sz="1400" dirty="0" smtClean="0">
                <a:solidFill>
                  <a:schemeClr val="bg1"/>
                </a:solidFill>
                <a:latin typeface="SmartNeueCond"/>
                <a:cs typeface="SmartNeueCond"/>
              </a:rPr>
              <a:t>“It feels like they’re drawing on your hand,</a:t>
            </a:r>
            <a:br>
              <a:rPr lang="en-US" sz="1400" dirty="0" smtClean="0">
                <a:solidFill>
                  <a:schemeClr val="bg1"/>
                </a:solidFill>
                <a:latin typeface="SmartNeueCond"/>
                <a:cs typeface="SmartNeueCond"/>
              </a:rPr>
            </a:br>
            <a:r>
              <a:rPr lang="en-US" sz="1400" dirty="0" smtClean="0">
                <a:solidFill>
                  <a:schemeClr val="bg1"/>
                </a:solidFill>
                <a:latin typeface="SmartNeueCond"/>
                <a:cs typeface="SmartNeueCond"/>
              </a:rPr>
              <a:t>so it’s like they’re in the room with me.”</a:t>
            </a:r>
            <a:endParaRPr lang="en-US" sz="1400" dirty="0">
              <a:solidFill>
                <a:schemeClr val="bg1"/>
              </a:solidFill>
              <a:latin typeface="SmartNeueCond"/>
              <a:cs typeface="SmartNeueCond"/>
            </a:endParaRPr>
          </a:p>
        </p:txBody>
      </p:sp>
      <p:sp>
        <p:nvSpPr>
          <p:cNvPr id="6" name="Rectangle 5"/>
          <p:cNvSpPr/>
          <p:nvPr/>
        </p:nvSpPr>
        <p:spPr>
          <a:xfrm>
            <a:off x="5334000" y="2251824"/>
            <a:ext cx="763600" cy="224677"/>
          </a:xfrm>
          <a:prstGeom prst="rect">
            <a:avLst/>
          </a:prstGeom>
          <a:solidFill>
            <a:schemeClr val="accent2"/>
          </a:solidFill>
        </p:spPr>
        <p:txBody>
          <a:bodyPr wrap="none" lIns="91440" tIns="0" rIns="91440" bIns="9144" anchor="t" anchorCtr="0">
            <a:spAutoFit/>
          </a:bodyPr>
          <a:lstStyle/>
          <a:p>
            <a:r>
              <a:rPr lang="en-US" sz="1400" dirty="0" smtClean="0">
                <a:latin typeface="SmartNeueCond"/>
                <a:cs typeface="SmartNeueCond"/>
              </a:rPr>
              <a:t>Andrea</a:t>
            </a:r>
            <a:endParaRPr lang="en-US" sz="1400" dirty="0">
              <a:latin typeface="SmartNeueCond"/>
              <a:cs typeface="SmartNeueCond"/>
            </a:endParaRPr>
          </a:p>
        </p:txBody>
      </p:sp>
    </p:spTree>
    <p:extLst>
      <p:ext uri="{BB962C8B-B14F-4D97-AF65-F5344CB8AC3E}">
        <p14:creationId xmlns:p14="http://schemas.microsoft.com/office/powerpoint/2010/main" val="1066047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Current Research</a:t>
            </a:r>
            <a:endParaRPr lang="en-US" dirty="0"/>
          </a:p>
        </p:txBody>
      </p:sp>
    </p:spTree>
    <p:extLst>
      <p:ext uri="{BB962C8B-B14F-4D97-AF65-F5344CB8AC3E}">
        <p14:creationId xmlns:p14="http://schemas.microsoft.com/office/powerpoint/2010/main" val="2276046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Immersion_haptic_diagrams-12.png"/>
          <p:cNvPicPr>
            <a:picLocks noChangeAspect="1"/>
          </p:cNvPicPr>
          <p:nvPr/>
        </p:nvPicPr>
        <p:blipFill rotWithShape="1">
          <a:blip r:embed="rId2" cstate="screen">
            <a:extLst>
              <a:ext uri="{28A0092B-C50C-407E-A947-70E740481C1C}">
                <a14:useLocalDpi xmlns:a14="http://schemas.microsoft.com/office/drawing/2010/main"/>
              </a:ext>
            </a:extLst>
          </a:blip>
          <a:srcRect t="18140" b="23366"/>
          <a:stretch/>
        </p:blipFill>
        <p:spPr>
          <a:xfrm>
            <a:off x="1143000" y="2352086"/>
            <a:ext cx="6934200" cy="3134314"/>
          </a:xfrm>
          <a:prstGeom prst="rect">
            <a:avLst/>
          </a:prstGeom>
        </p:spPr>
      </p:pic>
      <p:sp>
        <p:nvSpPr>
          <p:cNvPr id="2" name="Title 1"/>
          <p:cNvSpPr>
            <a:spLocks noGrp="1"/>
          </p:cNvSpPr>
          <p:nvPr>
            <p:ph type="title"/>
          </p:nvPr>
        </p:nvSpPr>
        <p:spPr/>
        <p:txBody>
          <a:bodyPr/>
          <a:lstStyle/>
          <a:p>
            <a:r>
              <a:rPr lang="en-US" dirty="0" smtClean="0"/>
              <a:t>Current </a:t>
            </a:r>
            <a:r>
              <a:rPr lang="en-US" dirty="0" smtClean="0"/>
              <a:t>Work - 2012</a:t>
            </a:r>
            <a:endParaRPr lang="en-US" dirty="0"/>
          </a:p>
        </p:txBody>
      </p:sp>
      <p:sp>
        <p:nvSpPr>
          <p:cNvPr id="3" name="Content Placeholder 2"/>
          <p:cNvSpPr>
            <a:spLocks noGrp="1"/>
          </p:cNvSpPr>
          <p:nvPr>
            <p:ph idx="1"/>
          </p:nvPr>
        </p:nvSpPr>
        <p:spPr/>
        <p:txBody>
          <a:bodyPr/>
          <a:lstStyle/>
          <a:p>
            <a:r>
              <a:rPr lang="en-US" dirty="0" smtClean="0"/>
              <a:t>Tactile User Interface </a:t>
            </a:r>
          </a:p>
          <a:p>
            <a:pPr lvl="1"/>
            <a:endParaRPr lang="en-US" dirty="0" smtClean="0"/>
          </a:p>
          <a:p>
            <a:endParaRPr lang="en-US" dirty="0" smtClean="0"/>
          </a:p>
          <a:p>
            <a:pPr lvl="1"/>
            <a:endParaRPr lang="en-US" dirty="0" smtClean="0"/>
          </a:p>
          <a:p>
            <a:pPr lvl="1"/>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a:solidFill>
                  <a:srgbClr val="808083"/>
                </a:solidFill>
                <a:latin typeface="Tahoma" charset="0"/>
                <a:ea typeface="ＭＳ Ｐゴシック" charset="0"/>
                <a:cs typeface="Tahoma" charset="0"/>
                <a:sym typeface="Tahoma" charset="0"/>
              </a:rPr>
              <a:t>© 2011 Immersion Corporation</a:t>
            </a:r>
          </a:p>
        </p:txBody>
      </p:sp>
      <p:sp>
        <p:nvSpPr>
          <p:cNvPr id="29698" name="Rectangle 2"/>
          <p:cNvSpPr>
            <a:spLocks/>
          </p:cNvSpPr>
          <p:nvPr/>
        </p:nvSpPr>
        <p:spPr bwMode="auto">
          <a:xfrm>
            <a:off x="166688" y="971550"/>
            <a:ext cx="1772376" cy="200055"/>
          </a:xfrm>
          <a:prstGeom prst="rect">
            <a:avLst/>
          </a:prstGeom>
          <a:solidFill>
            <a:srgbClr val="0D55A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pPr>
            <a:r>
              <a:rPr lang="en-US" sz="1300">
                <a:solidFill>
                  <a:srgbClr val="FDFDFD"/>
                </a:solidFill>
                <a:latin typeface="ApexSansBoldC" charset="0"/>
                <a:ea typeface="ＭＳ Ｐゴシック" charset="0"/>
                <a:cs typeface="ApexSansBoldC" charset="0"/>
                <a:sym typeface="ApexSansBoldC" charset="0"/>
              </a:rPr>
              <a:t>REAL PERFORMANCE</a:t>
            </a:r>
          </a:p>
        </p:txBody>
      </p:sp>
      <p:sp>
        <p:nvSpPr>
          <p:cNvPr id="29699" name="Rectangle 3"/>
          <p:cNvSpPr>
            <a:spLocks/>
          </p:cNvSpPr>
          <p:nvPr/>
        </p:nvSpPr>
        <p:spPr bwMode="auto">
          <a:xfrm>
            <a:off x="166688" y="3937000"/>
            <a:ext cx="2306540" cy="200055"/>
          </a:xfrm>
          <a:prstGeom prst="rect">
            <a:avLst/>
          </a:prstGeom>
          <a:solidFill>
            <a:srgbClr val="0D55A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pPr>
            <a:r>
              <a:rPr lang="en-US" sz="1300">
                <a:solidFill>
                  <a:srgbClr val="FDFDFD"/>
                </a:solidFill>
                <a:latin typeface="ApexSansBoldC" charset="0"/>
                <a:ea typeface="ＭＳ Ｐゴシック" charset="0"/>
                <a:cs typeface="ApexSansBoldC" charset="0"/>
                <a:sym typeface="ApexSansBoldC" charset="0"/>
              </a:rPr>
              <a:t>PERCEIVED PERFORMANCE</a:t>
            </a:r>
          </a:p>
        </p:txBody>
      </p:sp>
      <p:sp>
        <p:nvSpPr>
          <p:cNvPr id="29700" name="Line 4"/>
          <p:cNvSpPr>
            <a:spLocks noChangeShapeType="1"/>
          </p:cNvSpPr>
          <p:nvPr/>
        </p:nvSpPr>
        <p:spPr bwMode="auto">
          <a:xfrm>
            <a:off x="1235869" y="5359400"/>
            <a:ext cx="6598444" cy="0"/>
          </a:xfrm>
          <a:prstGeom prst="line">
            <a:avLst/>
          </a:prstGeom>
          <a:noFill/>
          <a:ln w="76200" cap="flat">
            <a:solidFill>
              <a:srgbClr val="0D55AF"/>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1" name="Rectangle 5"/>
          <p:cNvSpPr>
            <a:spLocks/>
          </p:cNvSpPr>
          <p:nvPr/>
        </p:nvSpPr>
        <p:spPr bwMode="auto">
          <a:xfrm rot="-1380562">
            <a:off x="7121128" y="4371182"/>
            <a:ext cx="11287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399"/>
              </a:spcBef>
            </a:pPr>
            <a:r>
              <a:rPr lang="en-US" sz="1300">
                <a:solidFill>
                  <a:srgbClr val="491A15"/>
                </a:solidFill>
                <a:latin typeface="ApexSansBookST" charset="0"/>
                <a:ea typeface="ＭＳ Ｐゴシック" charset="0"/>
                <a:cs typeface="ApexSansBookST" charset="0"/>
                <a:sym typeface="ApexSansBookST" charset="0"/>
              </a:rPr>
              <a:t>Physical keyboard</a:t>
            </a:r>
          </a:p>
        </p:txBody>
      </p:sp>
      <p:sp>
        <p:nvSpPr>
          <p:cNvPr id="29702" name="Rectangle 6"/>
          <p:cNvSpPr>
            <a:spLocks/>
          </p:cNvSpPr>
          <p:nvPr/>
        </p:nvSpPr>
        <p:spPr bwMode="auto">
          <a:xfrm>
            <a:off x="795338" y="5543550"/>
            <a:ext cx="139906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pPr>
            <a:r>
              <a:rPr lang="en-US" sz="1300">
                <a:solidFill>
                  <a:srgbClr val="0D55AF"/>
                </a:solidFill>
                <a:latin typeface="ApexSansMediumT" charset="0"/>
                <a:ea typeface="ＭＳ Ｐゴシック" charset="0"/>
                <a:cs typeface="ApexSansMediumT" charset="0"/>
                <a:sym typeface="ApexSansMediumT" charset="0"/>
              </a:rPr>
              <a:t>Slow &amp; error-prone</a:t>
            </a:r>
          </a:p>
        </p:txBody>
      </p:sp>
      <p:sp>
        <p:nvSpPr>
          <p:cNvPr id="29703" name="Rectangle 7"/>
          <p:cNvSpPr>
            <a:spLocks/>
          </p:cNvSpPr>
          <p:nvPr/>
        </p:nvSpPr>
        <p:spPr bwMode="auto">
          <a:xfrm>
            <a:off x="7315200" y="5543550"/>
            <a:ext cx="11674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pPr>
            <a:r>
              <a:rPr lang="en-US" sz="1300">
                <a:solidFill>
                  <a:srgbClr val="0D55AF"/>
                </a:solidFill>
                <a:latin typeface="ApexSansMediumT" charset="0"/>
                <a:ea typeface="ＭＳ Ｐゴシック" charset="0"/>
                <a:cs typeface="ApexSansMediumT" charset="0"/>
                <a:sym typeface="ApexSansMediumT" charset="0"/>
              </a:rPr>
              <a:t>Fast &amp; accurate</a:t>
            </a:r>
          </a:p>
        </p:txBody>
      </p:sp>
      <p:sp>
        <p:nvSpPr>
          <p:cNvPr id="29704" name="Freeform 8"/>
          <p:cNvSpPr>
            <a:spLocks/>
          </p:cNvSpPr>
          <p:nvPr/>
        </p:nvSpPr>
        <p:spPr bwMode="auto">
          <a:xfrm>
            <a:off x="6838950" y="4902200"/>
            <a:ext cx="219075" cy="495300"/>
          </a:xfrm>
          <a:custGeom>
            <a:avLst/>
            <a:gdLst>
              <a:gd name="T0" fmla="*/ 0 w 21600"/>
              <a:gd name="T1" fmla="*/ 21600 h 21600"/>
              <a:gd name="T2" fmla="*/ 0 w 21600"/>
              <a:gd name="T3" fmla="*/ 7754 h 21600"/>
              <a:gd name="T4" fmla="*/ 21600 w 21600"/>
              <a:gd name="T5" fmla="*/ 0 h 21600"/>
            </a:gdLst>
            <a:ahLst/>
            <a:cxnLst>
              <a:cxn ang="0">
                <a:pos x="T0" y="T1"/>
              </a:cxn>
              <a:cxn ang="0">
                <a:pos x="T2" y="T3"/>
              </a:cxn>
              <a:cxn ang="0">
                <a:pos x="T4" y="T5"/>
              </a:cxn>
            </a:cxnLst>
            <a:rect l="0" t="0" r="r" b="b"/>
            <a:pathLst>
              <a:path w="21600" h="21600">
                <a:moveTo>
                  <a:pt x="0" y="21600"/>
                </a:moveTo>
                <a:lnTo>
                  <a:pt x="0" y="7754"/>
                </a:lnTo>
                <a:lnTo>
                  <a:pt x="21600" y="0"/>
                </a:lnTo>
              </a:path>
            </a:pathLst>
          </a:custGeom>
          <a:noFill/>
          <a:ln w="50800" cap="flat">
            <a:solidFill>
              <a:srgbClr val="491A15"/>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5" name="Freeform 9"/>
          <p:cNvSpPr>
            <a:spLocks/>
          </p:cNvSpPr>
          <p:nvPr/>
        </p:nvSpPr>
        <p:spPr bwMode="auto">
          <a:xfrm>
            <a:off x="5715000" y="4902200"/>
            <a:ext cx="219075" cy="495300"/>
          </a:xfrm>
          <a:custGeom>
            <a:avLst/>
            <a:gdLst>
              <a:gd name="T0" fmla="*/ 0 w 21600"/>
              <a:gd name="T1" fmla="*/ 21600 h 21600"/>
              <a:gd name="T2" fmla="*/ 0 w 21600"/>
              <a:gd name="T3" fmla="*/ 7754 h 21600"/>
              <a:gd name="T4" fmla="*/ 21600 w 21600"/>
              <a:gd name="T5" fmla="*/ 0 h 21600"/>
            </a:gdLst>
            <a:ahLst/>
            <a:cxnLst>
              <a:cxn ang="0">
                <a:pos x="T0" y="T1"/>
              </a:cxn>
              <a:cxn ang="0">
                <a:pos x="T2" y="T3"/>
              </a:cxn>
              <a:cxn ang="0">
                <a:pos x="T4" y="T5"/>
              </a:cxn>
            </a:cxnLst>
            <a:rect l="0" t="0" r="r" b="b"/>
            <a:pathLst>
              <a:path w="21600" h="21600">
                <a:moveTo>
                  <a:pt x="0" y="21600"/>
                </a:moveTo>
                <a:lnTo>
                  <a:pt x="0" y="7754"/>
                </a:lnTo>
                <a:lnTo>
                  <a:pt x="21600" y="0"/>
                </a:lnTo>
              </a:path>
            </a:pathLst>
          </a:custGeom>
          <a:noFill/>
          <a:ln w="50800" cap="flat">
            <a:solidFill>
              <a:srgbClr val="A82900"/>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6" name="Rectangle 10"/>
          <p:cNvSpPr>
            <a:spLocks/>
          </p:cNvSpPr>
          <p:nvPr/>
        </p:nvSpPr>
        <p:spPr bwMode="auto">
          <a:xfrm rot="-1380562">
            <a:off x="5996583" y="4368800"/>
            <a:ext cx="11382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399"/>
              </a:spcBef>
            </a:pPr>
            <a:r>
              <a:rPr lang="en-US" sz="1300">
                <a:solidFill>
                  <a:srgbClr val="A82900"/>
                </a:solidFill>
                <a:latin typeface="ApexSansBookST" charset="0"/>
                <a:ea typeface="ＭＳ Ｐゴシック" charset="0"/>
                <a:cs typeface="ApexSansBookST" charset="0"/>
                <a:sym typeface="ApexSansBookST" charset="0"/>
              </a:rPr>
              <a:t>Tactile touchscreen</a:t>
            </a:r>
          </a:p>
        </p:txBody>
      </p:sp>
      <p:sp>
        <p:nvSpPr>
          <p:cNvPr id="29707" name="Freeform 11"/>
          <p:cNvSpPr>
            <a:spLocks/>
          </p:cNvSpPr>
          <p:nvPr/>
        </p:nvSpPr>
        <p:spPr bwMode="auto">
          <a:xfrm>
            <a:off x="1966913" y="4902200"/>
            <a:ext cx="219075" cy="495300"/>
          </a:xfrm>
          <a:custGeom>
            <a:avLst/>
            <a:gdLst>
              <a:gd name="T0" fmla="*/ 0 w 21600"/>
              <a:gd name="T1" fmla="*/ 21600 h 21600"/>
              <a:gd name="T2" fmla="*/ 0 w 21600"/>
              <a:gd name="T3" fmla="*/ 7754 h 21600"/>
              <a:gd name="T4" fmla="*/ 21600 w 21600"/>
              <a:gd name="T5" fmla="*/ 0 h 21600"/>
            </a:gdLst>
            <a:ahLst/>
            <a:cxnLst>
              <a:cxn ang="0">
                <a:pos x="T0" y="T1"/>
              </a:cxn>
              <a:cxn ang="0">
                <a:pos x="T2" y="T3"/>
              </a:cxn>
              <a:cxn ang="0">
                <a:pos x="T4" y="T5"/>
              </a:cxn>
            </a:cxnLst>
            <a:rect l="0" t="0" r="r" b="b"/>
            <a:pathLst>
              <a:path w="21600" h="21600">
                <a:moveTo>
                  <a:pt x="0" y="21600"/>
                </a:moveTo>
                <a:lnTo>
                  <a:pt x="0" y="7754"/>
                </a:lnTo>
                <a:lnTo>
                  <a:pt x="21600" y="0"/>
                </a:lnTo>
              </a:path>
            </a:pathLst>
          </a:custGeom>
          <a:noFill/>
          <a:ln w="50800" cap="flat">
            <a:solidFill>
              <a:srgbClr val="491A15"/>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8" name="Rectangle 12"/>
          <p:cNvSpPr>
            <a:spLocks/>
          </p:cNvSpPr>
          <p:nvPr/>
        </p:nvSpPr>
        <p:spPr bwMode="auto">
          <a:xfrm rot="-1380562">
            <a:off x="2238970" y="4303713"/>
            <a:ext cx="1385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399"/>
              </a:spcBef>
            </a:pPr>
            <a:r>
              <a:rPr lang="en-US" sz="1300">
                <a:solidFill>
                  <a:srgbClr val="491A15"/>
                </a:solidFill>
                <a:latin typeface="ApexSansBookST" charset="0"/>
                <a:ea typeface="ＭＳ Ｐゴシック" charset="0"/>
                <a:cs typeface="ApexSansBookST" charset="0"/>
                <a:sym typeface="ApexSansBookST" charset="0"/>
              </a:rPr>
              <a:t>Standard touchscreen</a:t>
            </a:r>
          </a:p>
        </p:txBody>
      </p:sp>
      <p:sp>
        <p:nvSpPr>
          <p:cNvPr id="29709" name="Line 13"/>
          <p:cNvSpPr>
            <a:spLocks noChangeShapeType="1"/>
          </p:cNvSpPr>
          <p:nvPr/>
        </p:nvSpPr>
        <p:spPr bwMode="auto">
          <a:xfrm>
            <a:off x="1235869" y="2355850"/>
            <a:ext cx="6598444" cy="0"/>
          </a:xfrm>
          <a:prstGeom prst="line">
            <a:avLst/>
          </a:prstGeom>
          <a:noFill/>
          <a:ln w="76200" cap="flat">
            <a:solidFill>
              <a:srgbClr val="0D55AF"/>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0" name="Rectangle 14"/>
          <p:cNvSpPr>
            <a:spLocks/>
          </p:cNvSpPr>
          <p:nvPr/>
        </p:nvSpPr>
        <p:spPr bwMode="auto">
          <a:xfrm rot="-1380562">
            <a:off x="7121128" y="1367632"/>
            <a:ext cx="11287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399"/>
              </a:spcBef>
            </a:pPr>
            <a:r>
              <a:rPr lang="en-US" sz="1300">
                <a:solidFill>
                  <a:srgbClr val="491A15"/>
                </a:solidFill>
                <a:latin typeface="ApexSansBookST" charset="0"/>
                <a:ea typeface="ＭＳ Ｐゴシック" charset="0"/>
                <a:cs typeface="ApexSansBookST" charset="0"/>
                <a:sym typeface="ApexSansBookST" charset="0"/>
              </a:rPr>
              <a:t>Physical keyboard</a:t>
            </a:r>
          </a:p>
        </p:txBody>
      </p:sp>
      <p:sp>
        <p:nvSpPr>
          <p:cNvPr id="29711" name="Rectangle 15"/>
          <p:cNvSpPr>
            <a:spLocks/>
          </p:cNvSpPr>
          <p:nvPr/>
        </p:nvSpPr>
        <p:spPr bwMode="auto">
          <a:xfrm>
            <a:off x="795338" y="2540000"/>
            <a:ext cx="139906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pPr>
            <a:r>
              <a:rPr lang="en-US" sz="1300">
                <a:solidFill>
                  <a:srgbClr val="0D55AF"/>
                </a:solidFill>
                <a:latin typeface="ApexSansMediumT" charset="0"/>
                <a:ea typeface="ＭＳ Ｐゴシック" charset="0"/>
                <a:cs typeface="ApexSansMediumT" charset="0"/>
                <a:sym typeface="ApexSansMediumT" charset="0"/>
              </a:rPr>
              <a:t>Slow &amp; error-prone</a:t>
            </a:r>
          </a:p>
        </p:txBody>
      </p:sp>
      <p:sp>
        <p:nvSpPr>
          <p:cNvPr id="29712" name="Rectangle 16"/>
          <p:cNvSpPr>
            <a:spLocks/>
          </p:cNvSpPr>
          <p:nvPr/>
        </p:nvSpPr>
        <p:spPr bwMode="auto">
          <a:xfrm>
            <a:off x="7315200" y="2540000"/>
            <a:ext cx="11674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pPr>
            <a:r>
              <a:rPr lang="en-US" sz="1300">
                <a:solidFill>
                  <a:srgbClr val="0D55AF"/>
                </a:solidFill>
                <a:latin typeface="ApexSansMediumT" charset="0"/>
                <a:ea typeface="ＭＳ Ｐゴシック" charset="0"/>
                <a:cs typeface="ApexSansMediumT" charset="0"/>
                <a:sym typeface="ApexSansMediumT" charset="0"/>
              </a:rPr>
              <a:t>Fast &amp; accurate</a:t>
            </a:r>
          </a:p>
        </p:txBody>
      </p:sp>
      <p:sp>
        <p:nvSpPr>
          <p:cNvPr id="29713" name="Freeform 17"/>
          <p:cNvSpPr>
            <a:spLocks/>
          </p:cNvSpPr>
          <p:nvPr/>
        </p:nvSpPr>
        <p:spPr bwMode="auto">
          <a:xfrm>
            <a:off x="6838950" y="1898650"/>
            <a:ext cx="219075" cy="495300"/>
          </a:xfrm>
          <a:custGeom>
            <a:avLst/>
            <a:gdLst>
              <a:gd name="T0" fmla="*/ 0 w 21600"/>
              <a:gd name="T1" fmla="*/ 21600 h 21600"/>
              <a:gd name="T2" fmla="*/ 0 w 21600"/>
              <a:gd name="T3" fmla="*/ 7754 h 21600"/>
              <a:gd name="T4" fmla="*/ 21600 w 21600"/>
              <a:gd name="T5" fmla="*/ 0 h 21600"/>
            </a:gdLst>
            <a:ahLst/>
            <a:cxnLst>
              <a:cxn ang="0">
                <a:pos x="T0" y="T1"/>
              </a:cxn>
              <a:cxn ang="0">
                <a:pos x="T2" y="T3"/>
              </a:cxn>
              <a:cxn ang="0">
                <a:pos x="T4" y="T5"/>
              </a:cxn>
            </a:cxnLst>
            <a:rect l="0" t="0" r="r" b="b"/>
            <a:pathLst>
              <a:path w="21600" h="21600">
                <a:moveTo>
                  <a:pt x="0" y="21600"/>
                </a:moveTo>
                <a:lnTo>
                  <a:pt x="0" y="7754"/>
                </a:lnTo>
                <a:lnTo>
                  <a:pt x="21600" y="0"/>
                </a:lnTo>
              </a:path>
            </a:pathLst>
          </a:custGeom>
          <a:noFill/>
          <a:ln w="50800" cap="flat">
            <a:solidFill>
              <a:srgbClr val="491A15"/>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4" name="Freeform 18"/>
          <p:cNvSpPr>
            <a:spLocks/>
          </p:cNvSpPr>
          <p:nvPr/>
        </p:nvSpPr>
        <p:spPr bwMode="auto">
          <a:xfrm>
            <a:off x="3086100" y="1898650"/>
            <a:ext cx="219075" cy="495300"/>
          </a:xfrm>
          <a:custGeom>
            <a:avLst/>
            <a:gdLst>
              <a:gd name="T0" fmla="*/ 0 w 21600"/>
              <a:gd name="T1" fmla="*/ 21600 h 21600"/>
              <a:gd name="T2" fmla="*/ 0 w 21600"/>
              <a:gd name="T3" fmla="*/ 7754 h 21600"/>
              <a:gd name="T4" fmla="*/ 21600 w 21600"/>
              <a:gd name="T5" fmla="*/ 0 h 21600"/>
            </a:gdLst>
            <a:ahLst/>
            <a:cxnLst>
              <a:cxn ang="0">
                <a:pos x="T0" y="T1"/>
              </a:cxn>
              <a:cxn ang="0">
                <a:pos x="T2" y="T3"/>
              </a:cxn>
              <a:cxn ang="0">
                <a:pos x="T4" y="T5"/>
              </a:cxn>
            </a:cxnLst>
            <a:rect l="0" t="0" r="r" b="b"/>
            <a:pathLst>
              <a:path w="21600" h="21600">
                <a:moveTo>
                  <a:pt x="0" y="21600"/>
                </a:moveTo>
                <a:lnTo>
                  <a:pt x="0" y="7754"/>
                </a:lnTo>
                <a:lnTo>
                  <a:pt x="21600" y="0"/>
                </a:lnTo>
              </a:path>
            </a:pathLst>
          </a:custGeom>
          <a:noFill/>
          <a:ln w="50800" cap="flat">
            <a:solidFill>
              <a:srgbClr val="A82900"/>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5" name="Rectangle 19"/>
          <p:cNvSpPr>
            <a:spLocks/>
          </p:cNvSpPr>
          <p:nvPr/>
        </p:nvSpPr>
        <p:spPr bwMode="auto">
          <a:xfrm rot="-1380562">
            <a:off x="3367683" y="1365250"/>
            <a:ext cx="11382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399"/>
              </a:spcBef>
            </a:pPr>
            <a:r>
              <a:rPr lang="en-US" sz="1300">
                <a:solidFill>
                  <a:srgbClr val="A82900"/>
                </a:solidFill>
                <a:latin typeface="ApexSansBookST" charset="0"/>
                <a:ea typeface="ＭＳ Ｐゴシック" charset="0"/>
                <a:cs typeface="ApexSansBookST" charset="0"/>
                <a:sym typeface="ApexSansBookST" charset="0"/>
              </a:rPr>
              <a:t>Tactile touchscreen</a:t>
            </a:r>
          </a:p>
        </p:txBody>
      </p:sp>
      <p:sp>
        <p:nvSpPr>
          <p:cNvPr id="29716" name="Freeform 20"/>
          <p:cNvSpPr>
            <a:spLocks/>
          </p:cNvSpPr>
          <p:nvPr/>
        </p:nvSpPr>
        <p:spPr bwMode="auto">
          <a:xfrm>
            <a:off x="1966913" y="1898650"/>
            <a:ext cx="219075" cy="495300"/>
          </a:xfrm>
          <a:custGeom>
            <a:avLst/>
            <a:gdLst>
              <a:gd name="T0" fmla="*/ 0 w 21600"/>
              <a:gd name="T1" fmla="*/ 21600 h 21600"/>
              <a:gd name="T2" fmla="*/ 0 w 21600"/>
              <a:gd name="T3" fmla="*/ 7754 h 21600"/>
              <a:gd name="T4" fmla="*/ 21600 w 21600"/>
              <a:gd name="T5" fmla="*/ 0 h 21600"/>
            </a:gdLst>
            <a:ahLst/>
            <a:cxnLst>
              <a:cxn ang="0">
                <a:pos x="T0" y="T1"/>
              </a:cxn>
              <a:cxn ang="0">
                <a:pos x="T2" y="T3"/>
              </a:cxn>
              <a:cxn ang="0">
                <a:pos x="T4" y="T5"/>
              </a:cxn>
            </a:cxnLst>
            <a:rect l="0" t="0" r="r" b="b"/>
            <a:pathLst>
              <a:path w="21600" h="21600">
                <a:moveTo>
                  <a:pt x="0" y="21600"/>
                </a:moveTo>
                <a:lnTo>
                  <a:pt x="0" y="7754"/>
                </a:lnTo>
                <a:lnTo>
                  <a:pt x="21600" y="0"/>
                </a:lnTo>
              </a:path>
            </a:pathLst>
          </a:custGeom>
          <a:noFill/>
          <a:ln w="50800" cap="flat">
            <a:solidFill>
              <a:srgbClr val="491A15"/>
            </a:solidFill>
            <a:prstDash val="solid"/>
            <a:miter lim="800000"/>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7" name="Rectangle 21"/>
          <p:cNvSpPr>
            <a:spLocks/>
          </p:cNvSpPr>
          <p:nvPr/>
        </p:nvSpPr>
        <p:spPr bwMode="auto">
          <a:xfrm rot="-1380562">
            <a:off x="2238970" y="1300163"/>
            <a:ext cx="1385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399"/>
              </a:spcBef>
            </a:pPr>
            <a:r>
              <a:rPr lang="en-US" sz="1300">
                <a:solidFill>
                  <a:srgbClr val="491A15"/>
                </a:solidFill>
                <a:latin typeface="ApexSansBookST" charset="0"/>
                <a:ea typeface="ＭＳ Ｐゴシック" charset="0"/>
                <a:cs typeface="ApexSansBookST" charset="0"/>
                <a:sym typeface="ApexSansBookST" charset="0"/>
              </a:rPr>
              <a:t>Standard touchscreen</a:t>
            </a:r>
          </a:p>
        </p:txBody>
      </p:sp>
      <p:sp>
        <p:nvSpPr>
          <p:cNvPr id="29718" name="Rectangle 22"/>
          <p:cNvSpPr>
            <a:spLocks/>
          </p:cNvSpPr>
          <p:nvPr/>
        </p:nvSpPr>
        <p:spPr bwMode="auto">
          <a:xfrm>
            <a:off x="-47625" y="6527800"/>
            <a:ext cx="2571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r">
              <a:spcBef>
                <a:spcPts val="399"/>
              </a:spcBef>
            </a:pPr>
            <a:r>
              <a:rPr lang="en-US" sz="1000">
                <a:solidFill>
                  <a:srgbClr val="0D55AF"/>
                </a:solidFill>
                <a:latin typeface="ApexSansBookT" charset="0"/>
                <a:ea typeface="ＭＳ Ｐゴシック" charset="0"/>
                <a:cs typeface="ApexSansBookT" charset="0"/>
                <a:sym typeface="ApexSansBookT" charset="0"/>
              </a:rPr>
              <a:t>[5]</a:t>
            </a:r>
          </a:p>
        </p:txBody>
      </p:sp>
    </p:spTree>
    <p:extLst>
      <p:ext uri="{BB962C8B-B14F-4D97-AF65-F5344CB8AC3E}">
        <p14:creationId xmlns:p14="http://schemas.microsoft.com/office/powerpoint/2010/main" val="3214937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4" name="AutoShape 2"/>
          <p:cNvSpPr>
            <a:spLocks/>
          </p:cNvSpPr>
          <p:nvPr/>
        </p:nvSpPr>
        <p:spPr bwMode="auto">
          <a:xfrm>
            <a:off x="257175" y="533400"/>
            <a:ext cx="3457575" cy="3746500"/>
          </a:xfrm>
          <a:custGeom>
            <a:avLst/>
            <a:gdLst/>
            <a:ahLst/>
            <a:cxnLst/>
            <a:rect l="0" t="0" r="r" b="b"/>
            <a:pathLst>
              <a:path w="21600" h="18416">
                <a:moveTo>
                  <a:pt x="595" y="0"/>
                </a:moveTo>
                <a:cubicBezTo>
                  <a:pt x="266" y="0"/>
                  <a:pt x="0" y="279"/>
                  <a:pt x="0" y="624"/>
                </a:cubicBezTo>
                <a:lnTo>
                  <a:pt x="0" y="17792"/>
                </a:lnTo>
                <a:cubicBezTo>
                  <a:pt x="0" y="18137"/>
                  <a:pt x="266" y="18416"/>
                  <a:pt x="595" y="18416"/>
                </a:cubicBezTo>
                <a:lnTo>
                  <a:pt x="15790" y="18416"/>
                </a:lnTo>
                <a:lnTo>
                  <a:pt x="16899" y="21600"/>
                </a:lnTo>
                <a:lnTo>
                  <a:pt x="18008" y="18416"/>
                </a:lnTo>
                <a:lnTo>
                  <a:pt x="21005" y="18416"/>
                </a:lnTo>
                <a:cubicBezTo>
                  <a:pt x="21334" y="18416"/>
                  <a:pt x="21600" y="18137"/>
                  <a:pt x="21600" y="17792"/>
                </a:cubicBezTo>
                <a:lnTo>
                  <a:pt x="21600" y="624"/>
                </a:lnTo>
                <a:cubicBezTo>
                  <a:pt x="21600" y="279"/>
                  <a:pt x="21334" y="0"/>
                  <a:pt x="21005" y="0"/>
                </a:cubicBezTo>
                <a:lnTo>
                  <a:pt x="595" y="0"/>
                </a:lnTo>
                <a:close/>
                <a:moveTo>
                  <a:pt x="595" y="0"/>
                </a:moveTo>
              </a:path>
            </a:pathLst>
          </a:custGeom>
          <a:solidFill>
            <a:schemeClr val="accent1"/>
          </a:solidFill>
          <a:ln>
            <a:noFill/>
          </a:ln>
          <a:extLst>
            <a:ext uri="{91240B29-F687-4f45-9708-019B960494DF}">
              <a14:hiddenLine xmlns:a14="http://schemas.microsoft.com/office/drawing/2010/main" w="25400" cap="flat">
                <a:solidFill>
                  <a:srgbClr val="E1DEA6"/>
                </a:solidFill>
                <a:miter lim="800000"/>
                <a:headEnd type="none" w="med" len="med"/>
                <a:tailEnd type="none" w="med" len="med"/>
              </a14:hiddenLine>
            </a:ext>
          </a:extLst>
        </p:spPr>
        <p:txBody>
          <a:bodyPr lIns="0" tIns="0" rIns="0" bIns="0"/>
          <a:lstStyle/>
          <a:p>
            <a:endParaRPr lang="en-US"/>
          </a:p>
        </p:txBody>
      </p:sp>
      <p:sp>
        <p:nvSpPr>
          <p:cNvPr id="28675" name="Rectangle 3"/>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a:solidFill>
                  <a:srgbClr val="808083"/>
                </a:solidFill>
                <a:latin typeface="Tahoma" charset="0"/>
                <a:ea typeface="ＭＳ Ｐゴシック" charset="0"/>
                <a:cs typeface="Tahoma" charset="0"/>
                <a:sym typeface="Tahoma" charset="0"/>
              </a:rPr>
              <a:t>© 2011 Immersion Corporation</a:t>
            </a:r>
          </a:p>
        </p:txBody>
      </p:sp>
      <p:sp>
        <p:nvSpPr>
          <p:cNvPr id="28676" name="Rectangle 4"/>
          <p:cNvSpPr>
            <a:spLocks/>
          </p:cNvSpPr>
          <p:nvPr/>
        </p:nvSpPr>
        <p:spPr bwMode="auto">
          <a:xfrm>
            <a:off x="485775" y="673100"/>
            <a:ext cx="309562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70000"/>
              </a:lnSpc>
              <a:spcBef>
                <a:spcPts val="1638"/>
              </a:spcBef>
            </a:pPr>
            <a:r>
              <a:rPr lang="ja-JP" altLang="en-US" sz="3500">
                <a:solidFill>
                  <a:srgbClr val="A82900"/>
                </a:solidFill>
                <a:latin typeface="Arial"/>
                <a:ea typeface="ＭＳ Ｐゴシック" charset="0"/>
                <a:cs typeface="Lucida Grande" charset="0"/>
                <a:sym typeface="ApexSansMediumST" charset="0"/>
              </a:rPr>
              <a:t>“</a:t>
            </a:r>
            <a:r>
              <a:rPr lang="en-US" sz="3500">
                <a:solidFill>
                  <a:srgbClr val="A82900"/>
                </a:solidFill>
                <a:latin typeface="ApexSansMediumST" charset="0"/>
                <a:ea typeface="ＭＳ Ｐゴシック" charset="0"/>
                <a:cs typeface="Lucida Grande" charset="0"/>
                <a:sym typeface="ApexSansMediumST" charset="0"/>
              </a:rPr>
              <a:t>Feeling the keys makes it easier to use a touchscreen without making mistakes.</a:t>
            </a:r>
            <a:r>
              <a:rPr lang="ja-JP" altLang="en-US" sz="3500">
                <a:solidFill>
                  <a:srgbClr val="A82900"/>
                </a:solidFill>
                <a:latin typeface="Arial"/>
                <a:ea typeface="ＭＳ Ｐゴシック" charset="0"/>
                <a:cs typeface="Lucida Grande" charset="0"/>
                <a:sym typeface="ApexSansMediumST" charset="0"/>
              </a:rPr>
              <a:t>”</a:t>
            </a:r>
            <a:endParaRPr lang="en-US" sz="3500">
              <a:solidFill>
                <a:srgbClr val="A82900"/>
              </a:solidFill>
              <a:latin typeface="ApexSansMediumST" charset="0"/>
              <a:ea typeface="ＭＳ Ｐゴシック" charset="0"/>
              <a:cs typeface="Lucida Grande" charset="0"/>
              <a:sym typeface="ApexSansMediumST" charset="0"/>
            </a:endParaRPr>
          </a:p>
        </p:txBody>
      </p:sp>
      <p:sp>
        <p:nvSpPr>
          <p:cNvPr id="28677" name="Rectangle 5"/>
          <p:cNvSpPr>
            <a:spLocks/>
          </p:cNvSpPr>
          <p:nvPr/>
        </p:nvSpPr>
        <p:spPr bwMode="auto">
          <a:xfrm>
            <a:off x="1966912" y="3771900"/>
            <a:ext cx="16240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nSpc>
                <a:spcPct val="60000"/>
              </a:lnSpc>
              <a:spcBef>
                <a:spcPts val="1638"/>
              </a:spcBef>
            </a:pPr>
            <a:r>
              <a:rPr lang="en-US" sz="1300">
                <a:solidFill>
                  <a:srgbClr val="491A15"/>
                </a:solidFill>
                <a:latin typeface="ApexSansMediumST" charset="0"/>
                <a:ea typeface="ＭＳ Ｐゴシック" charset="0"/>
                <a:cs typeface="ApexSansMediumST" charset="0"/>
                <a:sym typeface="ApexSansMediumST" charset="0"/>
              </a:rPr>
              <a:t>Jessica, 28, Accountant</a:t>
            </a:r>
          </a:p>
        </p:txBody>
      </p:sp>
    </p:spTree>
    <p:extLst>
      <p:ext uri="{BB962C8B-B14F-4D97-AF65-F5344CB8AC3E}">
        <p14:creationId xmlns:p14="http://schemas.microsoft.com/office/powerpoint/2010/main" val="3275832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Motivation for Affective </a:t>
            </a:r>
            <a:r>
              <a:rPr lang="en-US" dirty="0" err="1" smtClean="0"/>
              <a:t>Haptics</a:t>
            </a:r>
            <a:endParaRPr lang="en-US" dirty="0" smtClean="0"/>
          </a:p>
          <a:p>
            <a:endParaRPr lang="en-US" dirty="0" smtClean="0"/>
          </a:p>
          <a:p>
            <a:r>
              <a:rPr lang="en-US" dirty="0" smtClean="0"/>
              <a:t>Early </a:t>
            </a:r>
            <a:r>
              <a:rPr lang="en-US" dirty="0" smtClean="0"/>
              <a:t>work</a:t>
            </a:r>
            <a:endParaRPr lang="en-US" dirty="0" smtClean="0"/>
          </a:p>
          <a:p>
            <a:endParaRPr lang="en-US" dirty="0" smtClean="0"/>
          </a:p>
          <a:p>
            <a:r>
              <a:rPr lang="en-US" dirty="0" smtClean="0"/>
              <a:t>Design research</a:t>
            </a:r>
          </a:p>
          <a:p>
            <a:endParaRPr lang="en-US" dirty="0" smtClean="0"/>
          </a:p>
          <a:p>
            <a:r>
              <a:rPr lang="en-US" dirty="0" smtClean="0"/>
              <a:t>Current work</a:t>
            </a:r>
            <a:endParaRPr lang="en-US" dirty="0" smtClean="0"/>
          </a:p>
          <a:p>
            <a:endParaRPr lang="en-US" dirty="0" smtClean="0"/>
          </a:p>
          <a:p>
            <a:r>
              <a:rPr lang="en-US" dirty="0" smtClean="0"/>
              <a:t>Open questions</a:t>
            </a:r>
            <a:endParaRPr lang="en-US" dirty="0"/>
          </a:p>
        </p:txBody>
      </p:sp>
      <p:sp>
        <p:nvSpPr>
          <p:cNvPr id="4" name="Title 1"/>
          <p:cNvSpPr>
            <a:spLocks noGrp="1"/>
          </p:cNvSpPr>
          <p:nvPr>
            <p:ph type="title"/>
          </p:nvPr>
        </p:nvSpPr>
        <p:spPr>
          <a:xfrm>
            <a:off x="457200" y="0"/>
            <a:ext cx="8229600" cy="1040644"/>
          </a:xfrm>
        </p:spPr>
        <p:txBody>
          <a:bodyPr>
            <a:normAutofit/>
          </a:bodyPr>
          <a:lstStyle/>
          <a:p>
            <a:r>
              <a:rPr lang="en-US" dirty="0" smtClean="0"/>
              <a:t>Overview</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Placeholder 3" descr="Screen shot 2011-06-28 at 7.34.4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30604" y="1066800"/>
            <a:ext cx="5836996" cy="5173115"/>
          </a:xfrm>
          <a:prstGeom prst="rect">
            <a:avLst/>
          </a:prstGeom>
        </p:spPr>
      </p:pic>
      <p:sp>
        <p:nvSpPr>
          <p:cNvPr id="5" name="Rectangle 4"/>
          <p:cNvSpPr/>
          <p:nvPr/>
        </p:nvSpPr>
        <p:spPr>
          <a:xfrm>
            <a:off x="5440604" y="1371600"/>
            <a:ext cx="1993900" cy="646331"/>
          </a:xfrm>
          <a:prstGeom prst="rect">
            <a:avLst/>
          </a:prstGeom>
        </p:spPr>
        <p:txBody>
          <a:bodyPr wrap="square" lIns="0" tIns="0" rIns="0" bIns="0" anchor="b" anchorCtr="0">
            <a:spAutoFit/>
          </a:bodyPr>
          <a:lstStyle/>
          <a:p>
            <a:r>
              <a:rPr lang="en-US" sz="1400" dirty="0" smtClean="0">
                <a:solidFill>
                  <a:schemeClr val="bg1"/>
                </a:solidFill>
                <a:latin typeface="SmartNeueCond"/>
                <a:cs typeface="SmartNeueCond"/>
              </a:rPr>
              <a:t>“I know what’s about to happen before it happens.”</a:t>
            </a:r>
            <a:endParaRPr lang="en-US" sz="1400" dirty="0">
              <a:solidFill>
                <a:schemeClr val="bg1"/>
              </a:solidFill>
              <a:latin typeface="SmartNeueCond"/>
              <a:cs typeface="SmartNeueCond"/>
            </a:endParaRPr>
          </a:p>
        </p:txBody>
      </p:sp>
      <p:sp>
        <p:nvSpPr>
          <p:cNvPr id="6" name="Rectangle 5"/>
          <p:cNvSpPr/>
          <p:nvPr/>
        </p:nvSpPr>
        <p:spPr>
          <a:xfrm>
            <a:off x="6431204" y="1981200"/>
            <a:ext cx="544002" cy="224677"/>
          </a:xfrm>
          <a:prstGeom prst="rect">
            <a:avLst/>
          </a:prstGeom>
          <a:solidFill>
            <a:schemeClr val="accent2"/>
          </a:solidFill>
        </p:spPr>
        <p:txBody>
          <a:bodyPr wrap="none" lIns="91440" tIns="0" rIns="91440" bIns="9144" anchor="t" anchorCtr="0">
            <a:spAutoFit/>
          </a:bodyPr>
          <a:lstStyle/>
          <a:p>
            <a:r>
              <a:rPr lang="en-US" sz="1400" dirty="0" smtClean="0">
                <a:latin typeface="SmartNeueCond"/>
                <a:cs typeface="SmartNeueCond"/>
              </a:rPr>
              <a:t>Paul</a:t>
            </a:r>
            <a:endParaRPr lang="en-US" sz="1400" dirty="0">
              <a:latin typeface="SmartNeueCond"/>
              <a:cs typeface="SmartNeueCond"/>
            </a:endParaRPr>
          </a:p>
        </p:txBody>
      </p:sp>
    </p:spTree>
    <p:extLst>
      <p:ext uri="{BB962C8B-B14F-4D97-AF65-F5344CB8AC3E}">
        <p14:creationId xmlns:p14="http://schemas.microsoft.com/office/powerpoint/2010/main" val="2214574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Questions</a:t>
            </a:r>
            <a:endParaRPr lang="en-US" dirty="0"/>
          </a:p>
        </p:txBody>
      </p:sp>
      <p:sp>
        <p:nvSpPr>
          <p:cNvPr id="3" name="Content Placeholder 2"/>
          <p:cNvSpPr>
            <a:spLocks noGrp="1"/>
          </p:cNvSpPr>
          <p:nvPr>
            <p:ph idx="1"/>
          </p:nvPr>
        </p:nvSpPr>
        <p:spPr/>
        <p:txBody>
          <a:bodyPr/>
          <a:lstStyle/>
          <a:p>
            <a:r>
              <a:rPr lang="en-US" dirty="0" smtClean="0"/>
              <a:t>How to quantify emotional engagement enabled by </a:t>
            </a:r>
            <a:r>
              <a:rPr lang="en-US" dirty="0" err="1" smtClean="0"/>
              <a:t>haptics</a:t>
            </a:r>
            <a:r>
              <a:rPr lang="en-US" dirty="0" smtClean="0"/>
              <a:t>?</a:t>
            </a:r>
          </a:p>
          <a:p>
            <a:pPr lvl="1"/>
            <a:endParaRPr lang="en-US" dirty="0" smtClean="0"/>
          </a:p>
          <a:p>
            <a:pPr lvl="1"/>
            <a:endParaRPr lang="en-US" dirty="0" smtClean="0"/>
          </a:p>
          <a:p>
            <a:r>
              <a:rPr lang="en-US" dirty="0" smtClean="0"/>
              <a:t>What effect does haptic fidelity have on haptic enabled affect?</a:t>
            </a:r>
          </a:p>
          <a:p>
            <a:endParaRPr lang="en-US" dirty="0"/>
          </a:p>
        </p:txBody>
      </p:sp>
    </p:spTree>
    <p:extLst>
      <p:ext uri="{BB962C8B-B14F-4D97-AF65-F5344CB8AC3E}">
        <p14:creationId xmlns:p14="http://schemas.microsoft.com/office/powerpoint/2010/main" val="1427744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Tree>
    <p:extLst>
      <p:ext uri="{BB962C8B-B14F-4D97-AF65-F5344CB8AC3E}">
        <p14:creationId xmlns:p14="http://schemas.microsoft.com/office/powerpoint/2010/main" val="70957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6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8434" name="Rectangle 2"/>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a:solidFill>
                  <a:srgbClr val="808083"/>
                </a:solidFill>
                <a:latin typeface="Tahoma" charset="0"/>
                <a:ea typeface="ＭＳ Ｐゴシック" charset="0"/>
                <a:cs typeface="Tahoma" charset="0"/>
                <a:sym typeface="Tahoma" charset="0"/>
              </a:rPr>
              <a:t>© 2011 Immersion Corporation</a:t>
            </a:r>
          </a:p>
        </p:txBody>
      </p:sp>
      <p:sp>
        <p:nvSpPr>
          <p:cNvPr id="18436" name="Rectangle 4"/>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a:solidFill>
                  <a:srgbClr val="FDFDFD"/>
                </a:solidFill>
                <a:latin typeface="Tahoma" charset="0"/>
                <a:ea typeface="ＭＳ Ｐゴシック" charset="0"/>
                <a:cs typeface="Tahoma" charset="0"/>
                <a:sym typeface="Tahoma" charset="0"/>
              </a:rPr>
              <a:t>© 2011 Immersion Corporation</a:t>
            </a:r>
          </a:p>
        </p:txBody>
      </p:sp>
    </p:spTree>
    <p:extLst>
      <p:ext uri="{BB962C8B-B14F-4D97-AF65-F5344CB8AC3E}">
        <p14:creationId xmlns:p14="http://schemas.microsoft.com/office/powerpoint/2010/main" val="3517667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8315325" y="6743635"/>
            <a:ext cx="53442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300">
                <a:solidFill>
                  <a:srgbClr val="808083"/>
                </a:solidFill>
                <a:latin typeface="Tahoma" charset="0"/>
                <a:ea typeface="ＭＳ Ｐゴシック" charset="0"/>
                <a:cs typeface="Tahoma" charset="0"/>
                <a:sym typeface="Tahoma" charset="0"/>
              </a:rPr>
              <a:t>© 2011 Immersion Corporation</a:t>
            </a:r>
          </a:p>
        </p:txBody>
      </p:sp>
      <p:sp>
        <p:nvSpPr>
          <p:cNvPr id="22530" name="Rectangle 2"/>
          <p:cNvSpPr>
            <a:spLocks/>
          </p:cNvSpPr>
          <p:nvPr/>
        </p:nvSpPr>
        <p:spPr bwMode="auto">
          <a:xfrm>
            <a:off x="3443288" y="2381250"/>
            <a:ext cx="1025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ApexSansBookItalicST" charset="0"/>
              <a:buChar char="•"/>
            </a:pPr>
            <a:r>
              <a:rPr lang="en-US">
                <a:solidFill>
                  <a:srgbClr val="0D55AF"/>
                </a:solidFill>
                <a:latin typeface="ApexSansBookItalicST" charset="0"/>
                <a:ea typeface="ＭＳ Ｐゴシック" charset="0"/>
                <a:cs typeface="ApexSansBookItalicST" charset="0"/>
                <a:sym typeface="ApexSansBookItalicST" charset="0"/>
              </a:rPr>
              <a:t>get a grip</a:t>
            </a:r>
          </a:p>
        </p:txBody>
      </p:sp>
      <p:sp>
        <p:nvSpPr>
          <p:cNvPr id="22531" name="Rectangle 3"/>
          <p:cNvSpPr>
            <a:spLocks/>
          </p:cNvSpPr>
          <p:nvPr/>
        </p:nvSpPr>
        <p:spPr bwMode="auto">
          <a:xfrm>
            <a:off x="4800600" y="254913"/>
            <a:ext cx="40908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800" dirty="0">
                <a:solidFill>
                  <a:srgbClr val="A82900"/>
                </a:solidFill>
                <a:latin typeface="ApexSansBookT" charset="0"/>
                <a:ea typeface="ＭＳ Ｐゴシック" charset="0"/>
                <a:cs typeface="ApexSansBookT" charset="0"/>
                <a:sym typeface="ApexSansBookT" charset="0"/>
              </a:rPr>
              <a:t>how does that grab you?</a:t>
            </a:r>
          </a:p>
        </p:txBody>
      </p:sp>
      <p:sp>
        <p:nvSpPr>
          <p:cNvPr id="22532" name="Rectangle 4"/>
          <p:cNvSpPr>
            <a:spLocks/>
          </p:cNvSpPr>
          <p:nvPr/>
        </p:nvSpPr>
        <p:spPr bwMode="auto">
          <a:xfrm rot="5400000">
            <a:off x="-390575" y="3583085"/>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000">
                <a:solidFill>
                  <a:srgbClr val="491A15"/>
                </a:solidFill>
                <a:latin typeface="ApexSansLightT" charset="0"/>
                <a:ea typeface="ＭＳ Ｐゴシック" charset="0"/>
                <a:cs typeface="ApexSansLightT" charset="0"/>
                <a:sym typeface="ApexSansLightT" charset="0"/>
              </a:rPr>
              <a:t>i feel edgy</a:t>
            </a:r>
          </a:p>
        </p:txBody>
      </p:sp>
      <p:sp>
        <p:nvSpPr>
          <p:cNvPr id="22533" name="Rectangle 5"/>
          <p:cNvSpPr>
            <a:spLocks/>
          </p:cNvSpPr>
          <p:nvPr/>
        </p:nvSpPr>
        <p:spPr bwMode="auto">
          <a:xfrm>
            <a:off x="2014538" y="4254500"/>
            <a:ext cx="24109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1400">
                <a:solidFill>
                  <a:srgbClr val="491A15"/>
                </a:solidFill>
                <a:latin typeface="ApexSansLightT" charset="0"/>
                <a:ea typeface="ＭＳ Ｐゴシック" charset="0"/>
                <a:cs typeface="ApexSansLightT" charset="0"/>
                <a:sym typeface="ApexSansLightT" charset="0"/>
              </a:rPr>
              <a:t>standing on pins and needles</a:t>
            </a:r>
          </a:p>
        </p:txBody>
      </p:sp>
      <p:sp>
        <p:nvSpPr>
          <p:cNvPr id="22534" name="Rectangle 6"/>
          <p:cNvSpPr>
            <a:spLocks/>
          </p:cNvSpPr>
          <p:nvPr/>
        </p:nvSpPr>
        <p:spPr bwMode="auto">
          <a:xfrm>
            <a:off x="5610225" y="3492500"/>
            <a:ext cx="31034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000">
                <a:solidFill>
                  <a:srgbClr val="0D55AF"/>
                </a:solidFill>
                <a:latin typeface="ApexSansMediumST" charset="0"/>
                <a:ea typeface="ＭＳ Ｐゴシック" charset="0"/>
                <a:cs typeface="ApexSansMediumST" charset="0"/>
                <a:sym typeface="ApexSansMediumST" charset="0"/>
              </a:rPr>
              <a:t>s t r e t c h the imagination</a:t>
            </a:r>
          </a:p>
        </p:txBody>
      </p:sp>
      <p:sp>
        <p:nvSpPr>
          <p:cNvPr id="22535" name="Rectangle 7"/>
          <p:cNvSpPr>
            <a:spLocks/>
          </p:cNvSpPr>
          <p:nvPr/>
        </p:nvSpPr>
        <p:spPr bwMode="auto">
          <a:xfrm>
            <a:off x="676275" y="1244600"/>
            <a:ext cx="25237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pPr>
            <a:r>
              <a:rPr lang="en-US" sz="2000">
                <a:solidFill>
                  <a:srgbClr val="EAB200"/>
                </a:solidFill>
                <a:latin typeface="ApexSansBookST" charset="0"/>
                <a:ea typeface="ＭＳ Ｐゴシック" charset="0"/>
                <a:cs typeface="ApexSansBookST" charset="0"/>
                <a:sym typeface="ApexSansBookST" charset="0"/>
              </a:rPr>
              <a:t>a gripping  experience</a:t>
            </a:r>
          </a:p>
        </p:txBody>
      </p:sp>
      <p:sp>
        <p:nvSpPr>
          <p:cNvPr id="22536" name="Rectangle 8"/>
          <p:cNvSpPr>
            <a:spLocks/>
          </p:cNvSpPr>
          <p:nvPr/>
        </p:nvSpPr>
        <p:spPr bwMode="auto">
          <a:xfrm>
            <a:off x="4914900" y="2508250"/>
            <a:ext cx="2167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1400">
                <a:solidFill>
                  <a:srgbClr val="491A15"/>
                </a:solidFill>
                <a:latin typeface="ApexSansLightT" charset="0"/>
                <a:ea typeface="ＭＳ Ｐゴシック" charset="0"/>
                <a:cs typeface="ApexSansLightT" charset="0"/>
                <a:sym typeface="ApexSansLightT" charset="0"/>
              </a:rPr>
              <a:t>only scratched the surface</a:t>
            </a:r>
          </a:p>
        </p:txBody>
      </p:sp>
      <p:sp>
        <p:nvSpPr>
          <p:cNvPr id="22537" name="Rectangle 9"/>
          <p:cNvSpPr>
            <a:spLocks/>
          </p:cNvSpPr>
          <p:nvPr/>
        </p:nvSpPr>
        <p:spPr bwMode="auto">
          <a:xfrm>
            <a:off x="-44252" y="316468"/>
            <a:ext cx="1949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400" dirty="0">
                <a:solidFill>
                  <a:srgbClr val="491A15"/>
                </a:solidFill>
                <a:latin typeface="ApexSansLightT" charset="0"/>
                <a:ea typeface="ＭＳ Ｐゴシック" charset="0"/>
                <a:cs typeface="ApexSansLightT" charset="0"/>
                <a:sym typeface="ApexSansLightT" charset="0"/>
              </a:rPr>
              <a:t>keep in touch</a:t>
            </a:r>
          </a:p>
        </p:txBody>
      </p:sp>
      <p:sp>
        <p:nvSpPr>
          <p:cNvPr id="22538" name="Rectangle 10"/>
          <p:cNvSpPr>
            <a:spLocks/>
          </p:cNvSpPr>
          <p:nvPr/>
        </p:nvSpPr>
        <p:spPr bwMode="auto">
          <a:xfrm>
            <a:off x="279499" y="2051050"/>
            <a:ext cx="26161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000" dirty="0">
                <a:solidFill>
                  <a:srgbClr val="491A15"/>
                </a:solidFill>
                <a:latin typeface="ApexSansLightT" charset="0"/>
                <a:ea typeface="ＭＳ Ｐゴシック" charset="0"/>
                <a:cs typeface="ApexSansLightT" charset="0"/>
                <a:sym typeface="ApexSansLightT" charset="0"/>
              </a:rPr>
              <a:t>a touching experience</a:t>
            </a:r>
          </a:p>
        </p:txBody>
      </p:sp>
      <p:sp>
        <p:nvSpPr>
          <p:cNvPr id="22539" name="Rectangle 11"/>
          <p:cNvSpPr>
            <a:spLocks/>
          </p:cNvSpPr>
          <p:nvPr/>
        </p:nvSpPr>
        <p:spPr bwMode="auto">
          <a:xfrm>
            <a:off x="5057775" y="5410200"/>
            <a:ext cx="20774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dirty="0" err="1">
                <a:solidFill>
                  <a:srgbClr val="A82900"/>
                </a:solidFill>
                <a:latin typeface="ApexSansBookT" charset="0"/>
                <a:ea typeface="ＭＳ Ｐゴシック" charset="0"/>
                <a:cs typeface="Lucida Grande" charset="0"/>
                <a:sym typeface="ApexSansBookT" charset="0"/>
              </a:rPr>
              <a:t>i</a:t>
            </a:r>
            <a:r>
              <a:rPr lang="ja-JP" altLang="en-US" dirty="0">
                <a:solidFill>
                  <a:srgbClr val="A82900"/>
                </a:solidFill>
                <a:latin typeface="Arial"/>
                <a:ea typeface="ＭＳ Ｐゴシック" charset="0"/>
                <a:cs typeface="Lucida Grande" charset="0"/>
                <a:sym typeface="ApexSansBookT" charset="0"/>
              </a:rPr>
              <a:t>’</a:t>
            </a:r>
            <a:r>
              <a:rPr lang="en-US" dirty="0">
                <a:solidFill>
                  <a:srgbClr val="A82900"/>
                </a:solidFill>
                <a:latin typeface="ApexSansBookT" charset="0"/>
                <a:ea typeface="ＭＳ Ｐゴシック" charset="0"/>
                <a:cs typeface="Lucida Grande" charset="0"/>
                <a:sym typeface="ApexSansBookT" charset="0"/>
              </a:rPr>
              <a:t>m deeply touched</a:t>
            </a:r>
          </a:p>
        </p:txBody>
      </p:sp>
      <p:sp>
        <p:nvSpPr>
          <p:cNvPr id="22540" name="Rectangle 12"/>
          <p:cNvSpPr>
            <a:spLocks/>
          </p:cNvSpPr>
          <p:nvPr/>
        </p:nvSpPr>
        <p:spPr bwMode="auto">
          <a:xfrm>
            <a:off x="3148013" y="1587500"/>
            <a:ext cx="1333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a:solidFill>
                  <a:srgbClr val="491A15"/>
                </a:solidFill>
                <a:latin typeface="ApexSansLightT" charset="0"/>
                <a:ea typeface="ＭＳ Ｐゴシック" charset="0"/>
                <a:cs typeface="ApexSansLightT" charset="0"/>
                <a:sym typeface="ApexSansLightT" charset="0"/>
              </a:rPr>
              <a:t>itching to go</a:t>
            </a:r>
          </a:p>
        </p:txBody>
      </p:sp>
      <p:sp>
        <p:nvSpPr>
          <p:cNvPr id="22541" name="Rectangle 13"/>
          <p:cNvSpPr>
            <a:spLocks/>
          </p:cNvSpPr>
          <p:nvPr/>
        </p:nvSpPr>
        <p:spPr bwMode="auto">
          <a:xfrm>
            <a:off x="6634163" y="2838450"/>
            <a:ext cx="21800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000">
                <a:solidFill>
                  <a:srgbClr val="491A15"/>
                </a:solidFill>
                <a:latin typeface="ApexSansLightT" charset="0"/>
                <a:ea typeface="ＭＳ Ｐゴシック" charset="0"/>
                <a:cs typeface="ApexSansLightT" charset="0"/>
                <a:sym typeface="ApexSansLightT" charset="0"/>
              </a:rPr>
              <a:t>can you handle it?</a:t>
            </a:r>
          </a:p>
        </p:txBody>
      </p:sp>
      <p:sp>
        <p:nvSpPr>
          <p:cNvPr id="22542" name="Rectangle 14"/>
          <p:cNvSpPr>
            <a:spLocks/>
          </p:cNvSpPr>
          <p:nvPr/>
        </p:nvSpPr>
        <p:spPr bwMode="auto">
          <a:xfrm>
            <a:off x="3576638" y="692150"/>
            <a:ext cx="3872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400">
                <a:solidFill>
                  <a:srgbClr val="A82900"/>
                </a:solidFill>
                <a:latin typeface="ApexSansLightT" charset="0"/>
                <a:ea typeface="ＭＳ Ｐゴシック" charset="0"/>
                <a:cs typeface="ApexSansLightT" charset="0"/>
                <a:sym typeface="ApexSansLightT" charset="0"/>
              </a:rPr>
              <a:t>put on the </a:t>
            </a:r>
            <a:r>
              <a:rPr lang="en-US" sz="2400">
                <a:solidFill>
                  <a:srgbClr val="A82900"/>
                </a:solidFill>
                <a:latin typeface="ApexSansLightST" charset="0"/>
                <a:ea typeface="ＭＳ Ｐゴシック" charset="0"/>
                <a:cs typeface="ApexSansLightST" charset="0"/>
                <a:sym typeface="ApexSansLightST" charset="0"/>
              </a:rPr>
              <a:t>finishing touches</a:t>
            </a:r>
          </a:p>
        </p:txBody>
      </p:sp>
      <p:sp>
        <p:nvSpPr>
          <p:cNvPr id="22543" name="Rectangle 15"/>
          <p:cNvSpPr>
            <a:spLocks/>
          </p:cNvSpPr>
          <p:nvPr/>
        </p:nvSpPr>
        <p:spPr bwMode="auto">
          <a:xfrm>
            <a:off x="5181600" y="1485900"/>
            <a:ext cx="1256754" cy="29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lnSpc>
                <a:spcPct val="50000"/>
              </a:lnSpc>
              <a:spcBef>
                <a:spcPts val="399"/>
              </a:spcBef>
              <a:buClr>
                <a:srgbClr val="FFFFFF"/>
              </a:buClr>
              <a:buSzPct val="100000"/>
              <a:buFont typeface="Tahoma" charset="0"/>
              <a:buChar char="•"/>
            </a:pPr>
            <a:r>
              <a:rPr lang="en-US">
                <a:solidFill>
                  <a:srgbClr val="491A15"/>
                </a:solidFill>
                <a:latin typeface="ApexSansLightT" charset="0"/>
                <a:ea typeface="ＭＳ Ｐゴシック" charset="0"/>
                <a:cs typeface="Lucida Grande" charset="0"/>
                <a:sym typeface="ApexSansLightT" charset="0"/>
              </a:rPr>
              <a:t>he</a:t>
            </a:r>
            <a:r>
              <a:rPr lang="ja-JP" altLang="en-US">
                <a:solidFill>
                  <a:srgbClr val="491A15"/>
                </a:solidFill>
                <a:latin typeface="Arial"/>
                <a:ea typeface="ＭＳ Ｐゴシック" charset="0"/>
                <a:cs typeface="Lucida Grande" charset="0"/>
                <a:sym typeface="ApexSansLightT" charset="0"/>
              </a:rPr>
              <a:t>’</a:t>
            </a:r>
            <a:r>
              <a:rPr lang="en-US">
                <a:solidFill>
                  <a:srgbClr val="491A15"/>
                </a:solidFill>
                <a:latin typeface="ApexSansLightT" charset="0"/>
                <a:ea typeface="ＭＳ Ｐゴシック" charset="0"/>
                <a:cs typeface="Lucida Grande" charset="0"/>
                <a:sym typeface="ApexSansLightT" charset="0"/>
              </a:rPr>
              <a:t>s tactful </a:t>
            </a:r>
          </a:p>
          <a:p>
            <a:pPr>
              <a:lnSpc>
                <a:spcPct val="50000"/>
              </a:lnSpc>
              <a:spcBef>
                <a:spcPts val="399"/>
              </a:spcBef>
              <a:buClr>
                <a:srgbClr val="FFFFFF"/>
              </a:buClr>
              <a:buSzPct val="100000"/>
              <a:buFont typeface="Tahoma" charset="0"/>
              <a:buChar char="•"/>
            </a:pPr>
            <a:r>
              <a:rPr lang="en-US" sz="1200">
                <a:solidFill>
                  <a:srgbClr val="491A15"/>
                </a:solidFill>
                <a:latin typeface="ApexSansLightT" charset="0"/>
                <a:ea typeface="ＭＳ Ｐゴシック" charset="0"/>
                <a:cs typeface="Lucida Grande" charset="0"/>
                <a:sym typeface="ApexSansLightT" charset="0"/>
              </a:rPr>
              <a:t>she</a:t>
            </a:r>
            <a:r>
              <a:rPr lang="ja-JP" altLang="en-US" sz="1200">
                <a:solidFill>
                  <a:srgbClr val="491A15"/>
                </a:solidFill>
                <a:latin typeface="Arial"/>
                <a:ea typeface="ＭＳ Ｐゴシック" charset="0"/>
                <a:cs typeface="Lucida Grande" charset="0"/>
                <a:sym typeface="ApexSansLightT" charset="0"/>
              </a:rPr>
              <a:t>’</a:t>
            </a:r>
            <a:r>
              <a:rPr lang="en-US" sz="1200">
                <a:solidFill>
                  <a:srgbClr val="491A15"/>
                </a:solidFill>
                <a:latin typeface="ApexSansLightT" charset="0"/>
                <a:ea typeface="ＭＳ Ｐゴシック" charset="0"/>
                <a:cs typeface="Lucida Grande" charset="0"/>
                <a:sym typeface="ApexSansLightT" charset="0"/>
              </a:rPr>
              <a:t>s tactless</a:t>
            </a:r>
          </a:p>
        </p:txBody>
      </p:sp>
      <p:sp>
        <p:nvSpPr>
          <p:cNvPr id="22544" name="Rectangle 16"/>
          <p:cNvSpPr>
            <a:spLocks/>
          </p:cNvSpPr>
          <p:nvPr/>
        </p:nvSpPr>
        <p:spPr bwMode="auto">
          <a:xfrm>
            <a:off x="3581400" y="3670300"/>
            <a:ext cx="1526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a:solidFill>
                  <a:srgbClr val="491A15"/>
                </a:solidFill>
                <a:latin typeface="ApexSansLightT" charset="0"/>
                <a:ea typeface="ＭＳ Ｐゴシック" charset="0"/>
                <a:cs typeface="ApexSansLightT" charset="0"/>
                <a:sym typeface="ApexSansLightT" charset="0"/>
              </a:rPr>
              <a:t>hold your own</a:t>
            </a:r>
          </a:p>
        </p:txBody>
      </p:sp>
      <p:sp>
        <p:nvSpPr>
          <p:cNvPr id="22545" name="Rectangle 17"/>
          <p:cNvSpPr>
            <a:spLocks/>
          </p:cNvSpPr>
          <p:nvPr/>
        </p:nvSpPr>
        <p:spPr bwMode="auto">
          <a:xfrm>
            <a:off x="171450" y="5588000"/>
            <a:ext cx="18723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000">
                <a:solidFill>
                  <a:srgbClr val="491A15"/>
                </a:solidFill>
                <a:latin typeface="ApexSansLightT" charset="0"/>
                <a:ea typeface="ＭＳ Ｐゴシック" charset="0"/>
                <a:cs typeface="ApexSansLightT" charset="0"/>
                <a:sym typeface="ApexSansLightT" charset="0"/>
              </a:rPr>
              <a:t>be on your toes</a:t>
            </a:r>
          </a:p>
        </p:txBody>
      </p:sp>
      <p:sp>
        <p:nvSpPr>
          <p:cNvPr id="22546" name="Rectangle 18"/>
          <p:cNvSpPr>
            <a:spLocks/>
          </p:cNvSpPr>
          <p:nvPr/>
        </p:nvSpPr>
        <p:spPr bwMode="auto">
          <a:xfrm>
            <a:off x="300038" y="3397250"/>
            <a:ext cx="2962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400">
                <a:solidFill>
                  <a:srgbClr val="491A15"/>
                </a:solidFill>
                <a:latin typeface="ApexSansLightT" charset="0"/>
                <a:ea typeface="ＭＳ Ｐゴシック" charset="0"/>
                <a:cs typeface="ApexSansLightT" charset="0"/>
                <a:sym typeface="ApexSansLightT" charset="0"/>
              </a:rPr>
              <a:t>makes my skin crawl</a:t>
            </a:r>
          </a:p>
        </p:txBody>
      </p:sp>
      <p:sp>
        <p:nvSpPr>
          <p:cNvPr id="22547" name="Rectangle 19"/>
          <p:cNvSpPr>
            <a:spLocks/>
          </p:cNvSpPr>
          <p:nvPr/>
        </p:nvSpPr>
        <p:spPr bwMode="auto">
          <a:xfrm>
            <a:off x="838200" y="2654300"/>
            <a:ext cx="25391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ApexSansBookST" charset="0"/>
              <a:buChar char="•"/>
            </a:pPr>
            <a:r>
              <a:rPr lang="en-US" sz="2800">
                <a:solidFill>
                  <a:srgbClr val="491A15"/>
                </a:solidFill>
                <a:latin typeface="ApexSansBookST" charset="0"/>
                <a:ea typeface="ＭＳ Ｐゴシック" charset="0"/>
                <a:cs typeface="ApexSansBookST" charset="0"/>
                <a:sym typeface="ApexSansBookST" charset="0"/>
              </a:rPr>
              <a:t>solid reputation</a:t>
            </a:r>
          </a:p>
        </p:txBody>
      </p:sp>
      <p:sp>
        <p:nvSpPr>
          <p:cNvPr id="22548" name="Rectangle 20"/>
          <p:cNvSpPr>
            <a:spLocks/>
          </p:cNvSpPr>
          <p:nvPr/>
        </p:nvSpPr>
        <p:spPr bwMode="auto">
          <a:xfrm>
            <a:off x="2171700" y="47117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399"/>
              </a:spcBef>
              <a:buClr>
                <a:srgbClr val="FFFFFF"/>
              </a:buClr>
              <a:buSzPct val="100000"/>
              <a:buFont typeface="Tahoma" charset="0"/>
              <a:buChar char="•"/>
            </a:pPr>
            <a:r>
              <a:rPr lang="en-US" sz="2000">
                <a:solidFill>
                  <a:srgbClr val="491A15"/>
                </a:solidFill>
                <a:latin typeface="ApexSansLightT" charset="0"/>
                <a:ea typeface="ＭＳ Ｐゴシック" charset="0"/>
                <a:cs typeface="ApexSansLightT" charset="0"/>
                <a:sym typeface="ApexSansLightT" charset="0"/>
              </a:rPr>
              <a:t>a slimy character</a:t>
            </a:r>
          </a:p>
        </p:txBody>
      </p:sp>
      <p:sp>
        <p:nvSpPr>
          <p:cNvPr id="22549" name="Rectangle 21"/>
          <p:cNvSpPr>
            <a:spLocks/>
          </p:cNvSpPr>
          <p:nvPr/>
        </p:nvSpPr>
        <p:spPr bwMode="auto">
          <a:xfrm>
            <a:off x="5257800" y="1905000"/>
            <a:ext cx="3429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399"/>
              </a:spcBef>
              <a:buClr>
                <a:srgbClr val="FFFFFF"/>
              </a:buClr>
              <a:buSzPct val="100000"/>
              <a:buFont typeface="ApexSansBookST" charset="0"/>
              <a:buChar char="•"/>
            </a:pPr>
            <a:r>
              <a:rPr lang="en-US" sz="2500" dirty="0">
                <a:solidFill>
                  <a:srgbClr val="DE0013"/>
                </a:solidFill>
                <a:latin typeface="ApexSansBookST" charset="0"/>
                <a:ea typeface="ＭＳ Ｐゴシック" charset="0"/>
                <a:cs typeface="ApexSansBookST" charset="0"/>
                <a:sym typeface="ApexSansBookST" charset="0"/>
              </a:rPr>
              <a:t>like a kick in the teeth</a:t>
            </a:r>
          </a:p>
        </p:txBody>
      </p:sp>
      <p:sp>
        <p:nvSpPr>
          <p:cNvPr id="22550" name="Rectangle 22"/>
          <p:cNvSpPr>
            <a:spLocks/>
          </p:cNvSpPr>
          <p:nvPr/>
        </p:nvSpPr>
        <p:spPr bwMode="auto">
          <a:xfrm>
            <a:off x="1871662" y="146050"/>
            <a:ext cx="21416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000">
                <a:solidFill>
                  <a:srgbClr val="491A15"/>
                </a:solidFill>
                <a:latin typeface="ApexSansLightT" charset="0"/>
                <a:ea typeface="ＭＳ Ｐゴシック" charset="0"/>
                <a:cs typeface="ApexSansLightT" charset="0"/>
                <a:sym typeface="ApexSansLightT" charset="0"/>
              </a:rPr>
              <a:t>make contact with</a:t>
            </a:r>
          </a:p>
        </p:txBody>
      </p:sp>
      <p:sp>
        <p:nvSpPr>
          <p:cNvPr id="22551" name="Rectangle 23"/>
          <p:cNvSpPr>
            <a:spLocks/>
          </p:cNvSpPr>
          <p:nvPr/>
        </p:nvSpPr>
        <p:spPr bwMode="auto">
          <a:xfrm>
            <a:off x="4762" y="4686300"/>
            <a:ext cx="22185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400">
                <a:solidFill>
                  <a:srgbClr val="0D55AF"/>
                </a:solidFill>
                <a:latin typeface="ApexSansLightT" charset="0"/>
                <a:ea typeface="ＭＳ Ｐゴシック" charset="0"/>
                <a:cs typeface="Lucida Grande" charset="0"/>
                <a:sym typeface="ApexSansLightT" charset="0"/>
              </a:rPr>
              <a:t>don</a:t>
            </a:r>
            <a:r>
              <a:rPr lang="ja-JP" altLang="en-US" sz="2400">
                <a:solidFill>
                  <a:srgbClr val="0D55AF"/>
                </a:solidFill>
                <a:latin typeface="Arial"/>
                <a:ea typeface="ＭＳ Ｐゴシック" charset="0"/>
                <a:cs typeface="Lucida Grande" charset="0"/>
                <a:sym typeface="ApexSansLightT" charset="0"/>
              </a:rPr>
              <a:t>’</a:t>
            </a:r>
            <a:r>
              <a:rPr lang="en-US" sz="2400">
                <a:solidFill>
                  <a:srgbClr val="0D55AF"/>
                </a:solidFill>
                <a:latin typeface="ApexSansLightT" charset="0"/>
                <a:ea typeface="ＭＳ Ｐゴシック" charset="0"/>
                <a:cs typeface="Lucida Grande" charset="0"/>
                <a:sym typeface="ApexSansLightT" charset="0"/>
              </a:rPr>
              <a:t>t be pushy</a:t>
            </a:r>
          </a:p>
        </p:txBody>
      </p:sp>
      <p:sp>
        <p:nvSpPr>
          <p:cNvPr id="22552" name="Rectangle 24"/>
          <p:cNvSpPr>
            <a:spLocks/>
          </p:cNvSpPr>
          <p:nvPr/>
        </p:nvSpPr>
        <p:spPr bwMode="auto">
          <a:xfrm>
            <a:off x="2668091" y="5867400"/>
            <a:ext cx="25135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ApexSansBookST" charset="0"/>
              <a:buChar char="•"/>
            </a:pPr>
            <a:r>
              <a:rPr lang="en-US" dirty="0">
                <a:solidFill>
                  <a:srgbClr val="491A15"/>
                </a:solidFill>
                <a:latin typeface="ApexSansBookST" charset="0"/>
                <a:ea typeface="ＭＳ Ｐゴシック" charset="0"/>
                <a:cs typeface="ApexSansBookST" charset="0"/>
                <a:sym typeface="ApexSansBookST" charset="0"/>
              </a:rPr>
              <a:t>a mere slap on the wrist</a:t>
            </a:r>
          </a:p>
        </p:txBody>
      </p:sp>
      <p:sp>
        <p:nvSpPr>
          <p:cNvPr id="22553" name="Rectangle 25"/>
          <p:cNvSpPr>
            <a:spLocks/>
          </p:cNvSpPr>
          <p:nvPr/>
        </p:nvSpPr>
        <p:spPr bwMode="auto">
          <a:xfrm>
            <a:off x="4414838" y="6223000"/>
            <a:ext cx="2218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ApexSansBookST" charset="0"/>
              <a:buChar char="•"/>
            </a:pPr>
            <a:r>
              <a:rPr lang="en-US">
                <a:solidFill>
                  <a:srgbClr val="491A15"/>
                </a:solidFill>
                <a:latin typeface="ApexSansBookST" charset="0"/>
                <a:ea typeface="ＭＳ Ｐゴシック" charset="0"/>
                <a:cs typeface="ApexSansBookST" charset="0"/>
                <a:sym typeface="ApexSansBookST" charset="0"/>
              </a:rPr>
              <a:t>like a slap in the face</a:t>
            </a:r>
          </a:p>
        </p:txBody>
      </p:sp>
      <p:sp>
        <p:nvSpPr>
          <p:cNvPr id="22554" name="Rectangle 26"/>
          <p:cNvSpPr>
            <a:spLocks/>
          </p:cNvSpPr>
          <p:nvPr/>
        </p:nvSpPr>
        <p:spPr bwMode="auto">
          <a:xfrm>
            <a:off x="6719887" y="1435100"/>
            <a:ext cx="21159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000">
                <a:solidFill>
                  <a:srgbClr val="491A15"/>
                </a:solidFill>
                <a:latin typeface="ApexSansLightT" charset="0"/>
                <a:ea typeface="ＭＳ Ｐゴシック" charset="0"/>
                <a:cs typeface="ApexSansLightT" charset="0"/>
                <a:sym typeface="ApexSansLightT" charset="0"/>
              </a:rPr>
              <a:t>a hands-off policy</a:t>
            </a:r>
          </a:p>
        </p:txBody>
      </p:sp>
      <p:sp>
        <p:nvSpPr>
          <p:cNvPr id="22555" name="Rectangle 27"/>
          <p:cNvSpPr>
            <a:spLocks/>
          </p:cNvSpPr>
          <p:nvPr/>
        </p:nvSpPr>
        <p:spPr bwMode="auto">
          <a:xfrm>
            <a:off x="147638" y="679450"/>
            <a:ext cx="25135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000">
                <a:solidFill>
                  <a:srgbClr val="491A15"/>
                </a:solidFill>
                <a:latin typeface="ApexSansLightT" charset="0"/>
                <a:ea typeface="ＭＳ Ｐゴシック" charset="0"/>
                <a:cs typeface="ApexSansLightT" charset="0"/>
                <a:sym typeface="ApexSansLightT" charset="0"/>
              </a:rPr>
              <a:t>a clinging personality</a:t>
            </a:r>
          </a:p>
        </p:txBody>
      </p:sp>
      <p:sp>
        <p:nvSpPr>
          <p:cNvPr id="22556" name="Rectangle 28"/>
          <p:cNvSpPr>
            <a:spLocks/>
          </p:cNvSpPr>
          <p:nvPr/>
        </p:nvSpPr>
        <p:spPr bwMode="auto">
          <a:xfrm>
            <a:off x="533400" y="3962400"/>
            <a:ext cx="14234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ApexSansLightST" charset="0"/>
              <a:buChar char="•"/>
            </a:pPr>
            <a:r>
              <a:rPr lang="en-US" dirty="0">
                <a:solidFill>
                  <a:srgbClr val="0D55AF"/>
                </a:solidFill>
                <a:latin typeface="ApexSansLightST" charset="0"/>
                <a:ea typeface="ＭＳ Ｐゴシック" charset="0"/>
                <a:cs typeface="ApexSansLightST" charset="0"/>
                <a:sym typeface="ApexSansLightST" charset="0"/>
              </a:rPr>
              <a:t>a palpable lie</a:t>
            </a:r>
          </a:p>
        </p:txBody>
      </p:sp>
      <p:sp>
        <p:nvSpPr>
          <p:cNvPr id="22557" name="Rectangle 29"/>
          <p:cNvSpPr>
            <a:spLocks/>
          </p:cNvSpPr>
          <p:nvPr/>
        </p:nvSpPr>
        <p:spPr bwMode="auto">
          <a:xfrm>
            <a:off x="3800475" y="2857500"/>
            <a:ext cx="14491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a:solidFill>
                  <a:srgbClr val="491A15"/>
                </a:solidFill>
                <a:latin typeface="ApexSansLightT" charset="0"/>
                <a:ea typeface="ＭＳ Ｐゴシック" charset="0"/>
                <a:cs typeface="Lucida Grande" charset="0"/>
                <a:sym typeface="ApexSansLightT" charset="0"/>
              </a:rPr>
              <a:t>she</a:t>
            </a:r>
            <a:r>
              <a:rPr lang="ja-JP" altLang="en-US">
                <a:solidFill>
                  <a:srgbClr val="491A15"/>
                </a:solidFill>
                <a:latin typeface="Arial"/>
                <a:ea typeface="ＭＳ Ｐゴシック" charset="0"/>
                <a:cs typeface="Lucida Grande" charset="0"/>
                <a:sym typeface="ApexSansLightT" charset="0"/>
              </a:rPr>
              <a:t>’</a:t>
            </a:r>
            <a:r>
              <a:rPr lang="en-US">
                <a:solidFill>
                  <a:srgbClr val="491A15"/>
                </a:solidFill>
                <a:latin typeface="ApexSansLightT" charset="0"/>
                <a:ea typeface="ＭＳ Ｐゴシック" charset="0"/>
                <a:cs typeface="Lucida Grande" charset="0"/>
                <a:sym typeface="ApexSansLightT" charset="0"/>
              </a:rPr>
              <a:t>s touchy</a:t>
            </a:r>
          </a:p>
        </p:txBody>
      </p:sp>
      <p:sp>
        <p:nvSpPr>
          <p:cNvPr id="22558" name="Rectangle 30"/>
          <p:cNvSpPr>
            <a:spLocks/>
          </p:cNvSpPr>
          <p:nvPr/>
        </p:nvSpPr>
        <p:spPr bwMode="auto">
          <a:xfrm>
            <a:off x="6605588" y="4235450"/>
            <a:ext cx="1897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400">
                <a:solidFill>
                  <a:srgbClr val="491A15"/>
                </a:solidFill>
                <a:latin typeface="ApexSansLightT" charset="0"/>
                <a:ea typeface="ＭＳ Ｐゴシック" charset="0"/>
                <a:cs typeface="ApexSansLightT" charset="0"/>
                <a:sym typeface="ApexSansLightT" charset="0"/>
              </a:rPr>
              <a:t>touch and go</a:t>
            </a:r>
          </a:p>
        </p:txBody>
      </p:sp>
      <p:sp>
        <p:nvSpPr>
          <p:cNvPr id="22559" name="Rectangle 31"/>
          <p:cNvSpPr>
            <a:spLocks/>
          </p:cNvSpPr>
          <p:nvPr/>
        </p:nvSpPr>
        <p:spPr bwMode="auto">
          <a:xfrm>
            <a:off x="6100762" y="5003800"/>
            <a:ext cx="25860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spcBef>
                <a:spcPts val="399"/>
              </a:spcBef>
              <a:buClr>
                <a:srgbClr val="FFFFFF"/>
              </a:buClr>
              <a:buSzPct val="100000"/>
              <a:buFont typeface="Tahoma" charset="0"/>
              <a:buChar char="•"/>
            </a:pPr>
            <a:r>
              <a:rPr lang="en-US" sz="2000">
                <a:solidFill>
                  <a:srgbClr val="491A15"/>
                </a:solidFill>
                <a:latin typeface="ApexSansLightT" charset="0"/>
                <a:ea typeface="ＭＳ Ｐゴシック" charset="0"/>
                <a:cs typeface="ApexSansLightT" charset="0"/>
                <a:sym typeface="ApexSansLightT" charset="0"/>
              </a:rPr>
              <a:t>the personal touch</a:t>
            </a:r>
          </a:p>
        </p:txBody>
      </p:sp>
      <p:sp>
        <p:nvSpPr>
          <p:cNvPr id="22560" name="Rectangle 32"/>
          <p:cNvSpPr>
            <a:spLocks/>
          </p:cNvSpPr>
          <p:nvPr/>
        </p:nvSpPr>
        <p:spPr bwMode="auto">
          <a:xfrm>
            <a:off x="2128242" y="5340350"/>
            <a:ext cx="25391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2000">
                <a:solidFill>
                  <a:srgbClr val="491A15"/>
                </a:solidFill>
                <a:latin typeface="ApexSansLightT" charset="0"/>
                <a:ea typeface="ＭＳ Ｐゴシック" charset="0"/>
                <a:cs typeface="ApexSansLightT" charset="0"/>
                <a:sym typeface="ApexSansLightT" charset="0"/>
              </a:rPr>
              <a:t>walking on egg shells</a:t>
            </a:r>
          </a:p>
        </p:txBody>
      </p:sp>
      <p:sp>
        <p:nvSpPr>
          <p:cNvPr id="22561" name="Rectangle 33"/>
          <p:cNvSpPr>
            <a:spLocks/>
          </p:cNvSpPr>
          <p:nvPr/>
        </p:nvSpPr>
        <p:spPr bwMode="auto">
          <a:xfrm>
            <a:off x="4810125" y="4152900"/>
            <a:ext cx="13080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ApexSansBookST" charset="0"/>
              <a:buChar char="•"/>
            </a:pPr>
            <a:r>
              <a:rPr lang="en-US" sz="1600">
                <a:solidFill>
                  <a:srgbClr val="491A15"/>
                </a:solidFill>
                <a:latin typeface="ApexSansBookST" charset="0"/>
                <a:ea typeface="ＭＳ Ｐゴシック" charset="0"/>
                <a:cs typeface="ApexSansBookST" charset="0"/>
                <a:sym typeface="ApexSansBookST" charset="0"/>
              </a:rPr>
              <a:t>grasp an idea</a:t>
            </a:r>
          </a:p>
        </p:txBody>
      </p:sp>
      <p:sp>
        <p:nvSpPr>
          <p:cNvPr id="22562" name="Rectangle 34"/>
          <p:cNvSpPr>
            <a:spLocks/>
          </p:cNvSpPr>
          <p:nvPr/>
        </p:nvSpPr>
        <p:spPr bwMode="auto">
          <a:xfrm>
            <a:off x="4471988" y="4787900"/>
            <a:ext cx="2205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Tahoma" charset="0"/>
              <a:buChar char="•"/>
            </a:pPr>
            <a:r>
              <a:rPr lang="en-US" sz="1400">
                <a:solidFill>
                  <a:srgbClr val="491A15"/>
                </a:solidFill>
                <a:latin typeface="ApexSansLightT" charset="0"/>
                <a:ea typeface="ＭＳ Ｐゴシック" charset="0"/>
                <a:cs typeface="ApexSansLightT" charset="0"/>
                <a:sym typeface="ApexSansLightT" charset="0"/>
              </a:rPr>
              <a:t>he rubs me the wrong way</a:t>
            </a:r>
          </a:p>
        </p:txBody>
      </p:sp>
      <p:sp>
        <p:nvSpPr>
          <p:cNvPr id="22563" name="Rectangle 35"/>
          <p:cNvSpPr>
            <a:spLocks/>
          </p:cNvSpPr>
          <p:nvPr/>
        </p:nvSpPr>
        <p:spPr bwMode="auto">
          <a:xfrm>
            <a:off x="7072313" y="5588000"/>
            <a:ext cx="1885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spAutoFit/>
          </a:bodyPr>
          <a:lstStyle/>
          <a:p>
            <a:pPr>
              <a:spcBef>
                <a:spcPts val="399"/>
              </a:spcBef>
              <a:buClr>
                <a:srgbClr val="FFFFFF"/>
              </a:buClr>
              <a:buSzPct val="100000"/>
              <a:buFont typeface="ApexSansLightST" charset="0"/>
              <a:buChar char="•"/>
            </a:pPr>
            <a:r>
              <a:rPr lang="en-US">
                <a:solidFill>
                  <a:srgbClr val="491A15"/>
                </a:solidFill>
                <a:latin typeface="ApexSansLightST" charset="0"/>
                <a:ea typeface="ＭＳ Ｐゴシック" charset="0"/>
                <a:cs typeface="ApexSansLightST" charset="0"/>
                <a:sym typeface="ApexSansLightST" charset="0"/>
              </a:rPr>
              <a:t>a rough character</a:t>
            </a:r>
          </a:p>
        </p:txBody>
      </p:sp>
      <p:sp>
        <p:nvSpPr>
          <p:cNvPr id="22564" name="Rectangle 36"/>
          <p:cNvSpPr>
            <a:spLocks/>
          </p:cNvSpPr>
          <p:nvPr/>
        </p:nvSpPr>
        <p:spPr bwMode="auto">
          <a:xfrm>
            <a:off x="-57150" y="6515100"/>
            <a:ext cx="2571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algn="r">
              <a:spcBef>
                <a:spcPts val="399"/>
              </a:spcBef>
            </a:pPr>
            <a:r>
              <a:rPr lang="en-US" sz="800">
                <a:solidFill>
                  <a:srgbClr val="1A1C1E"/>
                </a:solidFill>
                <a:latin typeface="ApexSansBookT" charset="0"/>
                <a:ea typeface="ＭＳ Ｐゴシック" charset="0"/>
                <a:cs typeface="ApexSansBookT" charset="0"/>
                <a:sym typeface="ApexSansBookT" charset="0"/>
              </a:rPr>
              <a:t>[2]</a:t>
            </a:r>
          </a:p>
        </p:txBody>
      </p:sp>
    </p:spTree>
    <p:extLst>
      <p:ext uri="{BB962C8B-B14F-4D97-AF65-F5344CB8AC3E}">
        <p14:creationId xmlns:p14="http://schemas.microsoft.com/office/powerpoint/2010/main" val="241213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11" r="3555"/>
          <a:stretch/>
        </p:blipFill>
        <p:spPr bwMode="auto">
          <a:xfrm>
            <a:off x="-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4580" name="Rectangle 4"/>
          <p:cNvSpPr>
            <a:spLocks/>
          </p:cNvSpPr>
          <p:nvPr/>
        </p:nvSpPr>
        <p:spPr bwMode="auto">
          <a:xfrm>
            <a:off x="8170118"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dirty="0">
                <a:solidFill>
                  <a:srgbClr val="FDFDFD"/>
                </a:solidFill>
                <a:latin typeface="Tahoma" charset="0"/>
                <a:ea typeface="ＭＳ Ｐゴシック" charset="0"/>
                <a:cs typeface="Tahoma" charset="0"/>
                <a:sym typeface="Tahoma" charset="0"/>
              </a:rPr>
              <a:t>© 2011 Immersion Corporation</a:t>
            </a:r>
          </a:p>
        </p:txBody>
      </p:sp>
    </p:spTree>
    <p:extLst>
      <p:ext uri="{BB962C8B-B14F-4D97-AF65-F5344CB8AC3E}">
        <p14:creationId xmlns:p14="http://schemas.microsoft.com/office/powerpoint/2010/main" val="2993849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a:solidFill>
                  <a:srgbClr val="808083"/>
                </a:solidFill>
                <a:latin typeface="Tahoma" charset="0"/>
                <a:ea typeface="ＭＳ Ｐゴシック" charset="0"/>
                <a:cs typeface="Tahoma" charset="0"/>
                <a:sym typeface="Tahoma" charset="0"/>
              </a:rPr>
              <a:t>© 2011 Immersion Corporation</a:t>
            </a:r>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66"/>
          <a:stretch/>
        </p:blipFill>
        <p:spPr bwMode="auto">
          <a:xfrm>
            <a:off x="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6628" name="Rectangle 4"/>
          <p:cNvSpPr>
            <a:spLocks/>
          </p:cNvSpPr>
          <p:nvPr/>
        </p:nvSpPr>
        <p:spPr bwMode="auto">
          <a:xfrm>
            <a:off x="8315325" y="6728247"/>
            <a:ext cx="8976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none" w="med" len="med"/>
                <a:tailEnd type="none" w="med" len="med"/>
              </a14:hiddenLine>
            </a:ext>
          </a:extLst>
        </p:spPr>
        <p:txBody>
          <a:bodyPr wrap="none" lIns="0" tIns="0" rIns="0" bIns="0" anchor="ctr">
            <a:spAutoFit/>
          </a:bodyPr>
          <a:lstStyle/>
          <a:p>
            <a:pPr>
              <a:spcBef>
                <a:spcPts val="158"/>
              </a:spcBef>
            </a:pPr>
            <a:r>
              <a:rPr lang="en-US" sz="500">
                <a:solidFill>
                  <a:srgbClr val="FDFDFD"/>
                </a:solidFill>
                <a:latin typeface="Tahoma" charset="0"/>
                <a:ea typeface="ＭＳ Ｐゴシック" charset="0"/>
                <a:cs typeface="Tahoma" charset="0"/>
                <a:sym typeface="Tahoma" charset="0"/>
              </a:rPr>
              <a:t>© 2011 Immersion Corporation</a:t>
            </a:r>
          </a:p>
        </p:txBody>
      </p:sp>
    </p:spTree>
    <p:extLst>
      <p:ext uri="{BB962C8B-B14F-4D97-AF65-F5344CB8AC3E}">
        <p14:creationId xmlns:p14="http://schemas.microsoft.com/office/powerpoint/2010/main" val="836080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Affective Haptic Research 2005-2011</a:t>
            </a:r>
            <a:endParaRPr lang="en-US" dirty="0"/>
          </a:p>
        </p:txBody>
      </p:sp>
    </p:spTree>
    <p:extLst>
      <p:ext uri="{BB962C8B-B14F-4D97-AF65-F5344CB8AC3E}">
        <p14:creationId xmlns:p14="http://schemas.microsoft.com/office/powerpoint/2010/main" val="2320220628"/>
      </p:ext>
    </p:extLst>
  </p:cSld>
  <p:clrMapOvr>
    <a:masterClrMapping/>
  </p:clrMapOvr>
</p:sld>
</file>

<file path=ppt/theme/theme1.xml><?xml version="1.0" encoding="utf-8"?>
<a:theme xmlns:a="http://schemas.openxmlformats.org/drawingml/2006/main" name="Default Theme">
  <a:themeElements>
    <a:clrScheme name="Immersion">
      <a:dk1>
        <a:srgbClr val="404040"/>
      </a:dk1>
      <a:lt1>
        <a:sysClr val="window" lastClr="FFFFFF"/>
      </a:lt1>
      <a:dk2>
        <a:srgbClr val="000000"/>
      </a:dk2>
      <a:lt2>
        <a:srgbClr val="FFFFFF"/>
      </a:lt2>
      <a:accent1>
        <a:srgbClr val="007DC3"/>
      </a:accent1>
      <a:accent2>
        <a:srgbClr val="5D9732"/>
      </a:accent2>
      <a:accent3>
        <a:srgbClr val="E08E1A"/>
      </a:accent3>
      <a:accent4>
        <a:srgbClr val="6B6B6B"/>
      </a:accent4>
      <a:accent5>
        <a:srgbClr val="6A5392"/>
      </a:accent5>
      <a:accent6>
        <a:srgbClr val="BF311A"/>
      </a:accent6>
      <a:hlink>
        <a:srgbClr val="FFCC00"/>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err="1" smtClean="0">
            <a:latin typeface="Tahoma"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err="1" smtClean="0">
            <a:latin typeface="Tahoma" pitchFamily="34" charset="0"/>
            <a:cs typeface="Tahoma"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6427</TotalTime>
  <Words>763</Words>
  <Application>Microsoft Macintosh PowerPoint</Application>
  <PresentationFormat>On-screen Show (4:3)</PresentationFormat>
  <Paragraphs>192</Paragraphs>
  <Slides>31</Slides>
  <Notes>6</Notes>
  <HiddenSlides>0</HiddenSlides>
  <MMClips>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Theme</vt:lpstr>
      <vt:lpstr>Affective Haptics for Mobile Devices</vt:lpstr>
      <vt:lpstr>Affective Haptics: A Commercial Perspective</vt:lpstr>
      <vt:lpstr>Overview</vt:lpstr>
      <vt:lpstr>Motivation</vt:lpstr>
      <vt:lpstr>PowerPoint Presentation</vt:lpstr>
      <vt:lpstr>PowerPoint Presentation</vt:lpstr>
      <vt:lpstr>PowerPoint Presentation</vt:lpstr>
      <vt:lpstr>PowerPoint Presentation</vt:lpstr>
      <vt:lpstr>Affective Haptic Research 2005-2011</vt:lpstr>
      <vt:lpstr>Early Work in Mobility – 2005 - 2008</vt:lpstr>
      <vt:lpstr>Emotional Haptic Design – 2008-2011</vt:lpstr>
      <vt:lpstr>Design Research Process</vt:lpstr>
      <vt:lpstr>Subjects</vt:lpstr>
      <vt:lpstr>PowerPoint Presentation</vt:lpstr>
      <vt:lpstr>PowerPoint Presentation</vt:lpstr>
      <vt:lpstr>PowerPoint Presentation</vt:lpstr>
      <vt:lpstr>Opportunity Areas</vt:lpstr>
      <vt:lpstr>PowerPoint Presentation</vt:lpstr>
      <vt:lpstr>Use Case: Craft Your Tap</vt:lpstr>
      <vt:lpstr>PowerPoint Presentation</vt:lpstr>
      <vt:lpstr>Use Case: Touch Trails</vt:lpstr>
      <vt:lpstr>PowerPoint Presentation</vt:lpstr>
      <vt:lpstr>PowerPoint Presentation</vt:lpstr>
      <vt:lpstr>Frostbox</vt:lpstr>
      <vt:lpstr>PowerPoint Presentation</vt:lpstr>
      <vt:lpstr>  Current Research</vt:lpstr>
      <vt:lpstr>Current Work - 2012</vt:lpstr>
      <vt:lpstr>PowerPoint Presentation</vt:lpstr>
      <vt:lpstr>PowerPoint Presentation</vt:lpstr>
      <vt:lpstr>PowerPoint Presentation</vt:lpstr>
      <vt:lpstr>Open Questions</vt:lpstr>
    </vt:vector>
  </TitlesOfParts>
  <Company>Immersion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Affective Haptics for Mobile Devices</dc:title>
  <dc:creator>cullrich</dc:creator>
  <cp:lastModifiedBy>Chris Ullrich</cp:lastModifiedBy>
  <cp:revision>126</cp:revision>
  <dcterms:created xsi:type="dcterms:W3CDTF">2012-02-09T22:28:14Z</dcterms:created>
  <dcterms:modified xsi:type="dcterms:W3CDTF">2012-02-20T04:26:27Z</dcterms:modified>
</cp:coreProperties>
</file>